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67" r:id="rId1"/>
  </p:sldMasterIdLst>
  <p:notesMasterIdLst>
    <p:notesMasterId r:id="rId50"/>
  </p:notesMasterIdLst>
  <p:handoutMasterIdLst>
    <p:handoutMasterId r:id="rId51"/>
  </p:handoutMasterIdLst>
  <p:sldIdLst>
    <p:sldId id="460" r:id="rId2"/>
    <p:sldId id="505" r:id="rId3"/>
    <p:sldId id="510" r:id="rId4"/>
    <p:sldId id="578" r:id="rId5"/>
    <p:sldId id="580" r:id="rId6"/>
    <p:sldId id="579" r:id="rId7"/>
    <p:sldId id="581" r:id="rId8"/>
    <p:sldId id="582" r:id="rId9"/>
    <p:sldId id="583" r:id="rId10"/>
    <p:sldId id="499" r:id="rId11"/>
    <p:sldId id="541" r:id="rId12"/>
    <p:sldId id="599" r:id="rId13"/>
    <p:sldId id="542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43" r:id="rId25"/>
    <p:sldId id="544" r:id="rId26"/>
    <p:sldId id="545" r:id="rId27"/>
    <p:sldId id="546" r:id="rId28"/>
    <p:sldId id="548" r:id="rId29"/>
    <p:sldId id="549" r:id="rId30"/>
    <p:sldId id="550" r:id="rId31"/>
    <p:sldId id="551" r:id="rId32"/>
    <p:sldId id="552" r:id="rId33"/>
    <p:sldId id="554" r:id="rId34"/>
    <p:sldId id="555" r:id="rId35"/>
    <p:sldId id="556" r:id="rId36"/>
    <p:sldId id="585" r:id="rId37"/>
    <p:sldId id="557" r:id="rId38"/>
    <p:sldId id="563" r:id="rId39"/>
    <p:sldId id="564" r:id="rId40"/>
    <p:sldId id="609" r:id="rId41"/>
    <p:sldId id="584" r:id="rId42"/>
    <p:sldId id="574" r:id="rId43"/>
    <p:sldId id="576" r:id="rId44"/>
    <p:sldId id="577" r:id="rId45"/>
    <p:sldId id="600" r:id="rId46"/>
    <p:sldId id="601" r:id="rId47"/>
    <p:sldId id="602" r:id="rId48"/>
    <p:sldId id="610" r:id="rId49"/>
  </p:sldIdLst>
  <p:sldSz cx="10333038" cy="7200900"/>
  <p:notesSz cx="6797675" cy="9926638"/>
  <p:embeddedFontLst>
    <p:embeddedFont>
      <p:font typeface="나눔고딕 ExtraBold" panose="020D0904000000000000" pitchFamily="50" charset="-127"/>
      <p:bold r:id="rId52"/>
    </p:embeddedFont>
    <p:embeddedFont>
      <p:font typeface="맑은 고딕" panose="020B0503020000020004" pitchFamily="50" charset="-127"/>
      <p:regular r:id="rId53"/>
      <p:bold r:id="rId54"/>
    </p:embeddedFont>
    <p:embeddedFont>
      <p:font typeface="다음_Regular" panose="02000603060000000000" pitchFamily="2" charset="-127"/>
      <p:regular r:id="rId55"/>
    </p:embeddedFont>
    <p:embeddedFont>
      <p:font typeface="산돌고딕 M" panose="020B0600000101010101" charset="-127"/>
      <p:regular r:id="rId56"/>
    </p:embeddedFont>
    <p:embeddedFont>
      <p:font typeface="나눔명조 ExtraBold" panose="02020603020101020101" pitchFamily="18" charset="-127"/>
      <p:bold r:id="rId57"/>
    </p:embeddedFont>
    <p:embeddedFont>
      <p:font typeface="다음_SemiBold" panose="02000700060000000000" pitchFamily="2" charset="-127"/>
      <p:regular r:id="rId58"/>
    </p:embeddedFont>
    <p:embeddedFont>
      <p:font typeface="Wingdings 2" panose="05020102010507070707" pitchFamily="18" charset="2"/>
      <p:regular r:id="rId59"/>
    </p:embeddedFont>
    <p:embeddedFont>
      <p:font typeface="나눔고딕" panose="020D0604000000000000" pitchFamily="50" charset="-127"/>
      <p:regular r:id="rId60"/>
      <p:bold r:id="rId61"/>
    </p:embeddedFont>
    <p:embeddedFont>
      <p:font typeface="나눔고딕 Bold" panose="020D0804000000000000" pitchFamily="50" charset="-127"/>
      <p:bold r:id="rId62"/>
    </p:embeddedFont>
    <p:embeddedFont>
      <p:font typeface="나눔명조" panose="02020603020101020101" pitchFamily="18" charset="-127"/>
      <p:regular r:id="rId63"/>
      <p:bold r:id="rId6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1"/>
        </a:solidFill>
        <a:latin typeface="산돌고딕 M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0">
          <p15:clr>
            <a:srgbClr val="A4A3A4"/>
          </p15:clr>
        </p15:guide>
        <p15:guide id="2" orient="horz" pos="2316">
          <p15:clr>
            <a:srgbClr val="A4A3A4"/>
          </p15:clr>
        </p15:guide>
        <p15:guide id="3" pos="131">
          <p15:clr>
            <a:srgbClr val="A4A3A4"/>
          </p15:clr>
        </p15:guide>
        <p15:guide id="4" pos="6378">
          <p15:clr>
            <a:srgbClr val="A4A3A4"/>
          </p15:clr>
        </p15:guide>
        <p15:guide id="5" pos="3255">
          <p15:clr>
            <a:srgbClr val="A4A3A4"/>
          </p15:clr>
        </p15:guide>
        <p15:guide id="6" orient="horz" pos="964">
          <p15:clr>
            <a:srgbClr val="A4A3A4"/>
          </p15:clr>
        </p15:guide>
        <p15:guide id="7" pos="1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AA"/>
    <a:srgbClr val="2E96FF"/>
    <a:srgbClr val="C6D1C9"/>
    <a:srgbClr val="5D9CC0"/>
    <a:srgbClr val="F66400"/>
    <a:srgbClr val="F7F7F7"/>
    <a:srgbClr val="FA8F00"/>
    <a:srgbClr val="FF9900"/>
    <a:srgbClr val="338BA3"/>
    <a:srgbClr val="3A9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4" autoAdjust="0"/>
    <p:restoredTop sz="65909" autoAdjust="0"/>
  </p:normalViewPr>
  <p:slideViewPr>
    <p:cSldViewPr snapToGrid="0">
      <p:cViewPr varScale="1">
        <p:scale>
          <a:sx n="66" d="100"/>
          <a:sy n="66" d="100"/>
        </p:scale>
        <p:origin x="1278" y="78"/>
      </p:cViewPr>
      <p:guideLst>
        <p:guide orient="horz" pos="4340"/>
        <p:guide orient="horz" pos="2316"/>
        <p:guide pos="131"/>
        <p:guide pos="6378"/>
        <p:guide pos="3255"/>
        <p:guide orient="horz" pos="964"/>
        <p:guide pos="1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068"/>
    </p:cViewPr>
  </p:sorterViewPr>
  <p:notesViewPr>
    <p:cSldViewPr snapToGrid="0">
      <p:cViewPr varScale="1">
        <p:scale>
          <a:sx n="77" d="100"/>
          <a:sy n="77" d="100"/>
        </p:scale>
        <p:origin x="-4008" y="-108"/>
      </p:cViewPr>
      <p:guideLst>
        <p:guide orient="horz" pos="3127"/>
        <p:guide pos="2141"/>
      </p:guideLst>
    </p:cSldViewPr>
  </p:notesViewPr>
  <p:gridSpacing cx="75609" cy="7560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8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 Bold" panose="020D0804000000000000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C5A67426-4B98-4EBC-90B3-329151154C5E}" type="datetimeFigureOut">
              <a:rPr lang="ko-KR" altLang="en-US" smtClean="0">
                <a:latin typeface="나눔고딕 Bold" panose="020D0804000000000000" pitchFamily="50" charset="-127"/>
              </a:rPr>
              <a:pPr/>
              <a:t>2021-01-25</a:t>
            </a:fld>
            <a:endParaRPr lang="ko-KR" altLang="en-US" dirty="0">
              <a:latin typeface="나눔고딕 Bold" panose="020D0804000000000000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 Bold" panose="020D0804000000000000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9CE13E74-AF09-49D2-81AC-B06EEF0FD2CB}" type="slidenum">
              <a:rPr lang="ko-KR" altLang="en-US" smtClean="0">
                <a:latin typeface="나눔고딕 Bold" panose="020D0804000000000000" pitchFamily="50" charset="-127"/>
              </a:rPr>
              <a:pPr/>
              <a:t>‹#›</a:t>
            </a:fld>
            <a:endParaRPr lang="ko-KR" altLang="en-US" dirty="0">
              <a:latin typeface="나눔고딕 Bold" panose="020D08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705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7" y="2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8663" y="744538"/>
            <a:ext cx="53403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4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165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7" y="9428165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EDC7374F-287A-44A9-B681-20478649E6D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2026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0394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0010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1612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78831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None/>
            </a:pPr>
            <a:endParaRPr lang="en-US" altLang="ko-KR" sz="12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0" indent="0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None/>
            </a:pPr>
            <a:endParaRPr lang="en-US" altLang="ko-KR" sz="12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856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7192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733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0459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0083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3975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306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36780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12733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3591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778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66541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41051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4328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7705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022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30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9694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3409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7857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44151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65804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07372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58117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27496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83113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0707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710171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43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3174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76384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789795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421500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627466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490994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05199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94461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831787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9473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048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520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6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7086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7374F-287A-44A9-B681-20478649E6D0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6094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9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목차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17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한쪽 모서리가 잘린 사각형 6"/>
          <p:cNvSpPr/>
          <p:nvPr userDrawn="1"/>
        </p:nvSpPr>
        <p:spPr>
          <a:xfrm rot="5400000">
            <a:off x="1566069" y="-1566069"/>
            <a:ext cx="7200900" cy="10333038"/>
          </a:xfrm>
          <a:prstGeom prst="snip1Rect">
            <a:avLst>
              <a:gd name="adj" fmla="val 219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직각 삼각형 7"/>
          <p:cNvSpPr/>
          <p:nvPr userDrawn="1"/>
        </p:nvSpPr>
        <p:spPr>
          <a:xfrm rot="5400000">
            <a:off x="-736065" y="723428"/>
            <a:ext cx="2772980" cy="1300856"/>
          </a:xfrm>
          <a:prstGeom prst="rtTriangle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 sz="2000"/>
          </a:p>
        </p:txBody>
      </p:sp>
      <p:sp>
        <p:nvSpPr>
          <p:cNvPr id="9" name="직각 삼각형 8"/>
          <p:cNvSpPr/>
          <p:nvPr userDrawn="1"/>
        </p:nvSpPr>
        <p:spPr>
          <a:xfrm rot="5400000">
            <a:off x="1245552" y="-1245552"/>
            <a:ext cx="848680" cy="3339786"/>
          </a:xfrm>
          <a:prstGeom prst="rtTriangle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594403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353951" y="0"/>
            <a:ext cx="4979087" cy="720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 sz="2000"/>
          </a:p>
        </p:txBody>
      </p:sp>
      <p:sp>
        <p:nvSpPr>
          <p:cNvPr id="8" name="육각형 7"/>
          <p:cNvSpPr/>
          <p:nvPr userDrawn="1"/>
        </p:nvSpPr>
        <p:spPr>
          <a:xfrm>
            <a:off x="4573263" y="2975109"/>
            <a:ext cx="1561377" cy="1250682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408337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 bwMode="auto">
          <a:xfrm>
            <a:off x="0" y="0"/>
            <a:ext cx="10333038" cy="7200900"/>
          </a:xfrm>
          <a:prstGeom prst="roundRect">
            <a:avLst>
              <a:gd name="adj" fmla="val 1577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468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6724650"/>
            <a:ext cx="10333038" cy="3667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905933"/>
            <a:ext cx="10333038" cy="5818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8" y="6855630"/>
            <a:ext cx="1481937" cy="12027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286" y="6769918"/>
            <a:ext cx="1326327" cy="2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6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6724650"/>
            <a:ext cx="10333038" cy="3667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" y="6803607"/>
            <a:ext cx="1159398" cy="224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8" y="6855630"/>
            <a:ext cx="1481937" cy="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37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95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 bwMode="auto">
          <a:xfrm>
            <a:off x="0" y="0"/>
            <a:ext cx="10333038" cy="7200900"/>
          </a:xfrm>
          <a:prstGeom prst="roundRect">
            <a:avLst>
              <a:gd name="adj" fmla="val 1577"/>
            </a:avLst>
          </a:prstGeom>
          <a:solidFill>
            <a:srgbClr val="323C4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622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2"/>
          <p:cNvSpPr/>
          <p:nvPr userDrawn="1"/>
        </p:nvSpPr>
        <p:spPr bwMode="auto">
          <a:xfrm>
            <a:off x="0" y="0"/>
            <a:ext cx="10333038" cy="7200900"/>
          </a:xfrm>
          <a:prstGeom prst="roundRect">
            <a:avLst>
              <a:gd name="adj" fmla="val 1577"/>
            </a:avLst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5409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6724650"/>
            <a:ext cx="10333038" cy="3667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 userDrawn="1"/>
        </p:nvSpPr>
        <p:spPr>
          <a:xfrm>
            <a:off x="0" y="905933"/>
            <a:ext cx="10333038" cy="5818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" y="6803607"/>
            <a:ext cx="1159398" cy="2243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8" y="6855630"/>
            <a:ext cx="1481937" cy="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1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6724650"/>
            <a:ext cx="10333038" cy="3667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9" y="6803607"/>
            <a:ext cx="1159398" cy="2243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488" y="6855630"/>
            <a:ext cx="1481937" cy="12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0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2" r:id="rId2"/>
    <p:sldLayoutId id="2147483700" r:id="rId3"/>
    <p:sldLayoutId id="2147483701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955675" rtl="0" eaLnBrk="0" fontAlgn="ctr" latinLnBrk="1" hangingPunct="0">
        <a:spcBef>
          <a:spcPct val="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3200">
          <a:solidFill>
            <a:schemeClr val="tx2"/>
          </a:solidFill>
          <a:latin typeface="올레체EB" pitchFamily="18" charset="-127"/>
          <a:ea typeface="올레체EB" pitchFamily="18" charset="-127"/>
          <a:cs typeface="+mj-cs"/>
        </a:defRPr>
      </a:lvl1pPr>
      <a:lvl2pPr algn="l" defTabSz="955675" rtl="0" eaLnBrk="0" fontAlgn="ctr" latinLnBrk="1" hangingPunct="0">
        <a:spcBef>
          <a:spcPct val="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3200">
          <a:solidFill>
            <a:schemeClr val="tx2"/>
          </a:solidFill>
          <a:latin typeface="올레체EB" pitchFamily="18" charset="-127"/>
          <a:ea typeface="올레체EB" pitchFamily="18" charset="-127"/>
        </a:defRPr>
      </a:lvl2pPr>
      <a:lvl3pPr algn="l" defTabSz="955675" rtl="0" eaLnBrk="0" fontAlgn="ctr" latinLnBrk="1" hangingPunct="0">
        <a:spcBef>
          <a:spcPct val="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3200">
          <a:solidFill>
            <a:schemeClr val="tx2"/>
          </a:solidFill>
          <a:latin typeface="올레체EB" pitchFamily="18" charset="-127"/>
          <a:ea typeface="올레체EB" pitchFamily="18" charset="-127"/>
        </a:defRPr>
      </a:lvl3pPr>
      <a:lvl4pPr algn="l" defTabSz="955675" rtl="0" eaLnBrk="0" fontAlgn="ctr" latinLnBrk="1" hangingPunct="0">
        <a:spcBef>
          <a:spcPct val="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3200">
          <a:solidFill>
            <a:schemeClr val="tx2"/>
          </a:solidFill>
          <a:latin typeface="올레체EB" pitchFamily="18" charset="-127"/>
          <a:ea typeface="올레체EB" pitchFamily="18" charset="-127"/>
        </a:defRPr>
      </a:lvl4pPr>
      <a:lvl5pPr algn="l" defTabSz="955675" rtl="0" eaLnBrk="0" fontAlgn="ctr" latinLnBrk="1" hangingPunct="0">
        <a:spcBef>
          <a:spcPct val="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3200">
          <a:solidFill>
            <a:schemeClr val="tx2"/>
          </a:solidFill>
          <a:latin typeface="올레체EB" pitchFamily="18" charset="-127"/>
          <a:ea typeface="올레체EB" pitchFamily="18" charset="-127"/>
        </a:defRPr>
      </a:lvl5pPr>
      <a:lvl6pPr marL="457200" algn="ctr" rtl="0" fontAlgn="ctr" latinLnBrk="1">
        <a:lnSpc>
          <a:spcPct val="110000"/>
        </a:lnSpc>
        <a:spcBef>
          <a:spcPct val="150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2100">
          <a:solidFill>
            <a:srgbClr val="003366"/>
          </a:solidFill>
          <a:latin typeface="굴림" pitchFamily="50" charset="-127"/>
          <a:ea typeface="굴림" pitchFamily="50" charset="-127"/>
        </a:defRPr>
      </a:lvl6pPr>
      <a:lvl7pPr marL="914400" algn="ctr" rtl="0" fontAlgn="ctr" latinLnBrk="1">
        <a:lnSpc>
          <a:spcPct val="110000"/>
        </a:lnSpc>
        <a:spcBef>
          <a:spcPct val="150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2100">
          <a:solidFill>
            <a:srgbClr val="003366"/>
          </a:solidFill>
          <a:latin typeface="굴림" pitchFamily="50" charset="-127"/>
          <a:ea typeface="굴림" pitchFamily="50" charset="-127"/>
        </a:defRPr>
      </a:lvl7pPr>
      <a:lvl8pPr marL="1371600" algn="ctr" rtl="0" fontAlgn="ctr" latinLnBrk="1">
        <a:lnSpc>
          <a:spcPct val="110000"/>
        </a:lnSpc>
        <a:spcBef>
          <a:spcPct val="150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2100">
          <a:solidFill>
            <a:srgbClr val="003366"/>
          </a:solidFill>
          <a:latin typeface="굴림" pitchFamily="50" charset="-127"/>
          <a:ea typeface="굴림" pitchFamily="50" charset="-127"/>
        </a:defRPr>
      </a:lvl8pPr>
      <a:lvl9pPr marL="1828800" algn="ctr" rtl="0" fontAlgn="ctr" latinLnBrk="1">
        <a:lnSpc>
          <a:spcPct val="110000"/>
        </a:lnSpc>
        <a:spcBef>
          <a:spcPct val="150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defRPr kumimoji="1" sz="2100">
          <a:solidFill>
            <a:srgbClr val="003366"/>
          </a:solidFill>
          <a:latin typeface="굴림" pitchFamily="50" charset="-127"/>
          <a:ea typeface="굴림" pitchFamily="50" charset="-127"/>
        </a:defRPr>
      </a:lvl9pPr>
    </p:titleStyle>
    <p:bodyStyle>
      <a:lvl1pPr marL="358775" indent="-358775" algn="just" defTabSz="955675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umimoji="1" sz="1400">
          <a:solidFill>
            <a:srgbClr val="4D4D4D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477838" indent="-20638" algn="l" defTabSz="955675" rtl="0" eaLnBrk="0" fontAlgn="base" latinLnBrk="1" hangingPunct="0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300">
          <a:solidFill>
            <a:schemeClr val="tx1"/>
          </a:solidFill>
          <a:latin typeface="+mn-lt"/>
          <a:ea typeface="+mn-ea"/>
        </a:defRPr>
      </a:lvl2pPr>
      <a:lvl3pPr marL="955675" indent="-41275" algn="l" defTabSz="955675" rtl="0" eaLnBrk="0" fontAlgn="base" latinLnBrk="1" hangingPunct="0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300">
          <a:solidFill>
            <a:schemeClr val="tx1"/>
          </a:solidFill>
          <a:latin typeface="+mn-lt"/>
          <a:ea typeface="+mn-ea"/>
        </a:defRPr>
      </a:lvl3pPr>
      <a:lvl4pPr marL="1435100" indent="-63500" algn="l" defTabSz="955675" rtl="0" eaLnBrk="0" fontAlgn="base" latinLnBrk="1" hangingPunct="0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300">
          <a:solidFill>
            <a:schemeClr val="tx1"/>
          </a:solidFill>
          <a:latin typeface="+mn-lt"/>
          <a:ea typeface="+mn-ea"/>
        </a:defRPr>
      </a:lvl4pPr>
      <a:lvl5pPr marL="1912938" indent="-84138" algn="l" defTabSz="955675" rtl="0" eaLnBrk="0" fontAlgn="base" latinLnBrk="1" hangingPunct="0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3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40000"/>
        </a:lnSpc>
        <a:spcBef>
          <a:spcPct val="0"/>
        </a:spcBef>
        <a:spcAft>
          <a:spcPct val="0"/>
        </a:spcAft>
        <a:buClr>
          <a:srgbClr val="3399FF"/>
        </a:buClr>
        <a:buFont typeface="Wingdings 2" pitchFamily="18" charset="2"/>
        <a:buChar char="¡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96465" y="2399773"/>
            <a:ext cx="8491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200" spc="-300" dirty="0" err="1">
                <a:latin typeface="다음_Regular" panose="02000603060000000000" pitchFamily="2" charset="-127"/>
                <a:ea typeface="다음_Regular" panose="02000603060000000000" pitchFamily="2" charset="-127"/>
              </a:rPr>
              <a:t>지자체</a:t>
            </a:r>
            <a:r>
              <a:rPr lang="ko-KR" altLang="en-US" sz="5200" spc="-300" dirty="0">
                <a:latin typeface="다음_Regular" panose="02000603060000000000" pitchFamily="2" charset="-127"/>
                <a:ea typeface="다음_Regular" panose="02000603060000000000" pitchFamily="2" charset="-127"/>
              </a:rPr>
              <a:t> 담당자 교육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4355444" y="4235849"/>
            <a:ext cx="1685730" cy="34834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00" dirty="0">
                <a:latin typeface="맑은 고딕" pitchFamily="50" charset="-127"/>
                <a:ea typeface="맑은 고딕" pitchFamily="50" charset="-127"/>
              </a:rPr>
              <a:t>발표자료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3115" y="1573184"/>
            <a:ext cx="8953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600" spc="-300" dirty="0" err="1">
                <a:latin typeface="다음_SemiBold" panose="02000700060000000000" pitchFamily="2" charset="-127"/>
                <a:ea typeface="다음_SemiBold" panose="02000700060000000000" pitchFamily="2" charset="-127"/>
              </a:rPr>
              <a:t>작은도서관</a:t>
            </a:r>
            <a:r>
              <a:rPr lang="ko-KR" altLang="en-US" sz="5600" spc="-300" dirty="0">
                <a:latin typeface="다음_SemiBold" panose="02000700060000000000" pitchFamily="2" charset="-127"/>
                <a:ea typeface="다음_SemiBold" panose="02000700060000000000" pitchFamily="2" charset="-127"/>
              </a:rPr>
              <a:t> 운영평가시스템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3323" y="4685407"/>
            <a:ext cx="1597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2021.1</a:t>
            </a:r>
            <a:endParaRPr lang="ko-KR" altLang="en-US" sz="16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115" y="837869"/>
            <a:ext cx="8953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spc="-300">
                <a:solidFill>
                  <a:schemeClr val="accent5"/>
                </a:solidFill>
                <a:latin typeface="다음_Regular" pitchFamily="2" charset="-127"/>
                <a:ea typeface="다음_Regular" pitchFamily="2" charset="-127"/>
              </a:rPr>
              <a:t>2021</a:t>
            </a:r>
            <a:endParaRPr lang="ko-KR" altLang="en-US" sz="4800" spc="-300" dirty="0">
              <a:solidFill>
                <a:schemeClr val="accent5"/>
              </a:solidFill>
              <a:latin typeface="다음_Regular" pitchFamily="2" charset="-127"/>
              <a:ea typeface="다음_Regular" pitchFamily="2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6" y="6114992"/>
            <a:ext cx="963836" cy="3415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398" y="6047396"/>
            <a:ext cx="2162092" cy="4767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0" y="1540808"/>
            <a:ext cx="740190" cy="7451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27399" y="1617008"/>
            <a:ext cx="6206253" cy="56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55675"/>
            <a:r>
              <a:rPr lang="ko-KR" altLang="en-US" sz="3700" dirty="0">
                <a:solidFill>
                  <a:schemeClr val="tx2">
                    <a:lumMod val="75000"/>
                  </a:schemeClr>
                </a:solidFill>
                <a:latin typeface="나눔고딕 Bold" charset="-127"/>
                <a:ea typeface="나눔고딕 Bold" charset="-127"/>
              </a:rPr>
              <a:t>시스템 활용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272721" y="1595015"/>
            <a:ext cx="601833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569" tIns="49785" rIns="99569" bIns="49785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3600" spc="-30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Ⅱ</a:t>
            </a:r>
            <a:endParaRPr kumimoji="1" lang="ko-KR" sz="3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나눔고딕 Bold" pitchFamily="50" charset="-127"/>
              <a:ea typeface="나눔고딕 Bold" pitchFamily="50" charset="-127"/>
              <a:cs typeface="굴림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4219150" y="2743463"/>
            <a:ext cx="0" cy="3062977"/>
          </a:xfrm>
          <a:prstGeom prst="line">
            <a:avLst/>
          </a:prstGeom>
          <a:solidFill>
            <a:schemeClr val="accent1"/>
          </a:solidFill>
          <a:ln w="381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27449" y="2577106"/>
            <a:ext cx="6206253" cy="3323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t">
            <a:spAutoFit/>
          </a:bodyPr>
          <a:lstStyle/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시작하기</a:t>
            </a:r>
          </a:p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도서관 관리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다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운영자 관리</a:t>
            </a:r>
          </a:p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라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실태조사 참여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작은도서관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운영평가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작은도서관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운영통계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318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26655" y="5864361"/>
            <a:ext cx="842771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pPr algn="ctr"/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시작하기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39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대표홈페이지에서 링크로 연결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직접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URL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입력하여 설문조사 진행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(http://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www.smalllibrary.org/SLOE/)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497278" y="330712"/>
            <a:ext cx="13849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0.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들어가기</a:t>
            </a:r>
          </a:p>
        </p:txBody>
      </p:sp>
      <p:sp>
        <p:nvSpPr>
          <p:cNvPr id="17" name="대각선 방향의 모서리가 둥근 사각형 16"/>
          <p:cNvSpPr/>
          <p:nvPr/>
        </p:nvSpPr>
        <p:spPr bwMode="auto">
          <a:xfrm>
            <a:off x="526387" y="1152143"/>
            <a:ext cx="1622453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Start HERE!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7089" y="2627001"/>
            <a:ext cx="86324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http://www.smalllibrary.org/SLOE/</a:t>
            </a:r>
            <a:endParaRPr lang="ko-KR" altLang="en-US" sz="40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왼쪽 중괄호 2"/>
          <p:cNvSpPr/>
          <p:nvPr/>
        </p:nvSpPr>
        <p:spPr>
          <a:xfrm rot="16200000">
            <a:off x="5043869" y="3152298"/>
            <a:ext cx="246888" cy="393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67313" y="3510522"/>
            <a:ext cx="486222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“</a:t>
            </a:r>
            <a:r>
              <a:rPr lang="ko-KR" altLang="en-US" sz="3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소문자엘</a:t>
            </a:r>
            <a:r>
              <a:rPr lang="en-US" altLang="ko-KR" sz="3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”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 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개랍니다</a:t>
            </a:r>
            <a:r>
              <a:rPr lang="en-US" altLang="ko-KR" sz="3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3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10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39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06709" y="5864361"/>
            <a:ext cx="682663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pPr algn="ctr"/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82394" y="5803899"/>
            <a:ext cx="7608706" cy="3723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문화체육관광부 혹은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지자체에서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배포한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로그인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394686" y="330712"/>
            <a:ext cx="148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시작하기</a:t>
            </a:r>
          </a:p>
        </p:txBody>
      </p:sp>
      <p:sp>
        <p:nvSpPr>
          <p:cNvPr id="17" name="대각선 방향의 모서리가 둥근 사각형 16"/>
          <p:cNvSpPr/>
          <p:nvPr/>
        </p:nvSpPr>
        <p:spPr bwMode="auto">
          <a:xfrm>
            <a:off x="526387" y="1152143"/>
            <a:ext cx="1511963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로그인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63" y="1615314"/>
            <a:ext cx="6660000" cy="38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9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31" y="1557076"/>
            <a:ext cx="6660000" cy="38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4820" y="5864361"/>
            <a:ext cx="666441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pPr algn="ctr"/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찾기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2394" y="5803899"/>
            <a:ext cx="7608706" cy="40125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현장운영자가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ID/PWD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분실했을 때 자신이 속한 지역의 담당자를 찾아 유선상으로 문의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394686" y="330712"/>
            <a:ext cx="148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시작하기</a:t>
            </a:r>
          </a:p>
        </p:txBody>
      </p:sp>
      <p:sp>
        <p:nvSpPr>
          <p:cNvPr id="20" name="대각선 방향의 모서리가 둥근 사각형 19"/>
          <p:cNvSpPr/>
          <p:nvPr/>
        </p:nvSpPr>
        <p:spPr bwMode="auto">
          <a:xfrm>
            <a:off x="526387" y="1152143"/>
            <a:ext cx="1511963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찾기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204331" y="3345695"/>
            <a:ext cx="491451" cy="2387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0686" y="3178132"/>
            <a:ext cx="3480060" cy="253238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9" name="꺾인 연결선 8"/>
          <p:cNvCxnSpPr>
            <a:stCxn id="21" idx="2"/>
            <a:endCxn id="22" idx="1"/>
          </p:cNvCxnSpPr>
          <p:nvPr/>
        </p:nvCxnSpPr>
        <p:spPr>
          <a:xfrm rot="16200000" flipH="1">
            <a:off x="5330433" y="3704072"/>
            <a:ext cx="859876" cy="620629"/>
          </a:xfrm>
          <a:prstGeom prst="bentConnector2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78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548" y="5864361"/>
            <a:ext cx="842771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정보조회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48479" y="5705576"/>
            <a:ext cx="7608706" cy="1001415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 관리 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 조회</a:t>
            </a:r>
            <a:endParaRPr lang="en-US" altLang="ko-KR" sz="1500" spc="-164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작은도서관을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조회 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도서관명 클릭 시 도서관 정보 수정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관리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대각선 방향의 모서리가 둥근 사각형 17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정보조회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222" y="1654882"/>
            <a:ext cx="6524217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아래쪽 화살표 19"/>
          <p:cNvSpPr/>
          <p:nvPr/>
        </p:nvSpPr>
        <p:spPr>
          <a:xfrm rot="7760919">
            <a:off x="4189527" y="3216086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580405" y="308623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567705" y="3241502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61355" y="338468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561355" y="354343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548655" y="370218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548655" y="367043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555005" y="381013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574055" y="396253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555005" y="412763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580405" y="427368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6561355" y="4413384"/>
            <a:ext cx="1049153" cy="82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5199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548" y="5864361"/>
            <a:ext cx="842771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정보조회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8144" y="5803899"/>
            <a:ext cx="7608706" cy="1001415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 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작은도서관을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조회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/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정보수정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주요정보에 대한 이력조회 가능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도서관명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대표자명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도서관주소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 유형 변경 불가 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변경시 작은도서관만드는사람들에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문의 요망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관리</a:t>
            </a:r>
          </a:p>
        </p:txBody>
      </p:sp>
      <p:sp>
        <p:nvSpPr>
          <p:cNvPr id="18" name="대각선 방향의 모서리가 둥근 사각형 17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정보조회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840" y="1466226"/>
            <a:ext cx="4551837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287" y="3314867"/>
            <a:ext cx="879475" cy="1046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781550" y="2562226"/>
            <a:ext cx="976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81575" y="2562226"/>
            <a:ext cx="9763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10087" y="2669382"/>
            <a:ext cx="14287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4045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6548" y="5864361"/>
            <a:ext cx="1356566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 신규등록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144" y="5803899"/>
            <a:ext cx="7608706" cy="67247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담당지역에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개관 시 신규등록을 통해 도서관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생성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아이디는 자동 부여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코드부여 규칙에 의거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관리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15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73" y="1476522"/>
            <a:ext cx="6467827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대각선 방향의 모서리가 둥근 사각형 16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신규등록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758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548" y="5864361"/>
            <a:ext cx="1356566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 등록취소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8144" y="5803899"/>
            <a:ext cx="8437740" cy="1001415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담당지역에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폐관 시 도서관의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등록을 취소 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취소 시 유형 선택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-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폐관처리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기준미달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중복등록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기타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등록 취소 할 도서관을 클릭하여 취소 일자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취소 사유를 입력하고  도서관 등록을 취소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등록취소된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도서관의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ID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재사용 불가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16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18" y="1456762"/>
            <a:ext cx="7372367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대각선 방향의 모서리가 둥근 사각형 17"/>
          <p:cNvSpPr/>
          <p:nvPr/>
        </p:nvSpPr>
        <p:spPr bwMode="auto">
          <a:xfrm>
            <a:off x="526388" y="1152143"/>
            <a:ext cx="2600860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등록취소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폐관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855" y="2622748"/>
            <a:ext cx="3838139" cy="19086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0802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현장운영자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조회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81098" y="5803899"/>
            <a:ext cx="7608706" cy="67247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현장운영자의 정보 조회 및 수정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조회된 목록을 엑셀로 반출 가능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615288" y="137395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125382" y="330712"/>
            <a:ext cx="1756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운영자관리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17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61" y="1468941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대각선 방향의 모서리가 둥근 사각형 16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현장운영자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한쪽 모서리가 잘린 사각형 1"/>
          <p:cNvSpPr/>
          <p:nvPr/>
        </p:nvSpPr>
        <p:spPr>
          <a:xfrm>
            <a:off x="7309253" y="4855464"/>
            <a:ext cx="2573020" cy="1490472"/>
          </a:xfrm>
          <a:prstGeom prst="snip1Rect">
            <a:avLst>
              <a:gd name="adj" fmla="val 2228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현장운영자에게</a:t>
            </a:r>
            <a:endParaRPr lang="en-US" altLang="ko-KR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pPr algn="ctr"/>
            <a:r>
              <a:rPr lang="en-US" altLang="ko-KR" sz="180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ID/PW</a:t>
            </a:r>
            <a:r>
              <a:rPr lang="ko-KR" altLang="en-US" sz="180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를 </a:t>
            </a:r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알려주세요</a:t>
            </a:r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!</a:t>
            </a:r>
          </a:p>
          <a:p>
            <a:pPr algn="ctr"/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(</a:t>
            </a:r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비밀번호는 조사 전</a:t>
            </a:r>
            <a:endParaRPr lang="en-US" altLang="ko-KR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pPr algn="ctr"/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일괄부여예정</a:t>
            </a:r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)</a:t>
            </a:r>
            <a:endParaRPr lang="ko-KR" altLang="en-US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273892" y="3056071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83767" y="455295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77168" y="321007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270818" y="338787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77168" y="354662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39068" y="371807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70818" y="387682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277168" y="404827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283518" y="420702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83518" y="436577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64468" y="4511825"/>
            <a:ext cx="2098458" cy="120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8109167" y="435610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140917" y="419735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134567" y="402590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115517" y="3863503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147267" y="3698403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115517" y="353060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115517" y="336550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147267" y="321945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140917" y="3067050"/>
            <a:ext cx="426821" cy="106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5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현장운영자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정보수정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14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현장운영자 정보를 수정하고 비밀번호 분실 시 새로운 비밀번호를 부여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기존의 비밀번호를 알 수 없음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현장운영자 비밀번호 일괄 변경은 통합관리자만 가능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8125382" y="330712"/>
            <a:ext cx="1756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운영자관리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82273" y="6747077"/>
            <a:ext cx="2115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대각선 방향의 모서리가 둥근 사각형 15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현장운영자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 rot="7760919">
            <a:off x="5853735" y="2466278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778375" y="3295650"/>
            <a:ext cx="1809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365625" y="3473325"/>
            <a:ext cx="263525" cy="69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325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19" y="1643701"/>
            <a:ext cx="2653319" cy="2147502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517611" y="2246934"/>
            <a:ext cx="2007281" cy="803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55675">
              <a:lnSpc>
                <a:spcPct val="120000"/>
              </a:lnSpc>
            </a:pPr>
            <a:r>
              <a:rPr lang="en-US" altLang="ko-KR" sz="4200" spc="3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INDEX</a:t>
            </a:r>
            <a:endParaRPr lang="ko-KR" altLang="en-US" sz="4200" spc="30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5259475" y="2595758"/>
            <a:ext cx="2213074" cy="479399"/>
            <a:chOff x="4961301" y="1880140"/>
            <a:chExt cx="2213074" cy="479399"/>
          </a:xfrm>
        </p:grpSpPr>
        <p:sp>
          <p:nvSpPr>
            <p:cNvPr id="15" name="Text Box 1026"/>
            <p:cNvSpPr txBox="1">
              <a:spLocks noChangeArrowheads="1"/>
            </p:cNvSpPr>
            <p:nvPr/>
          </p:nvSpPr>
          <p:spPr bwMode="auto">
            <a:xfrm>
              <a:off x="4961301" y="1889665"/>
              <a:ext cx="454357" cy="46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9569" tIns="49785" rIns="99569" bIns="49785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2400" spc="-300" dirty="0">
                  <a:latin typeface="나눔명조" pitchFamily="18" charset="-127"/>
                  <a:ea typeface="나눔명조" pitchFamily="18" charset="-127"/>
                </a:rPr>
                <a:t>Ⅰ</a:t>
              </a:r>
              <a:endParaRPr kumimoji="1" lang="ko-KR" sz="2400" b="0" i="0" u="none" strike="noStrike" cap="none" normalizeH="0" baseline="0" dirty="0">
                <a:ln>
                  <a:noFill/>
                </a:ln>
                <a:effectLst/>
                <a:latin typeface="나눔명조" pitchFamily="18" charset="-127"/>
                <a:ea typeface="나눔명조" pitchFamily="18" charset="-127"/>
                <a:cs typeface="굴림" pitchFamily="50" charset="-127"/>
              </a:endParaRPr>
            </a:p>
          </p:txBody>
        </p:sp>
        <p:sp>
          <p:nvSpPr>
            <p:cNvPr id="16" name="타원 15"/>
            <p:cNvSpPr/>
            <p:nvPr/>
          </p:nvSpPr>
          <p:spPr bwMode="auto">
            <a:xfrm>
              <a:off x="4967190" y="1880140"/>
              <a:ext cx="467556" cy="467556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7" name="Text Box 1026"/>
            <p:cNvSpPr txBox="1">
              <a:spLocks noChangeArrowheads="1"/>
            </p:cNvSpPr>
            <p:nvPr/>
          </p:nvSpPr>
          <p:spPr bwMode="auto">
            <a:xfrm>
              <a:off x="5444027" y="1887347"/>
              <a:ext cx="1730348" cy="46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9569" tIns="49785" rIns="99569" bIns="49785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 Bold" pitchFamily="50" charset="-127"/>
                  <a:ea typeface="나눔고딕 Bold" pitchFamily="50" charset="-127"/>
                  <a:cs typeface="굴림" pitchFamily="50" charset="-127"/>
                </a:rPr>
                <a:t>시스템 소개</a:t>
              </a:r>
              <a:endParaRPr kumimoji="1" 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 Bold" pitchFamily="50" charset="-127"/>
                <a:ea typeface="나눔고딕 Bold" pitchFamily="50" charset="-127"/>
                <a:cs typeface="굴림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259475" y="3301057"/>
            <a:ext cx="2213074" cy="479399"/>
            <a:chOff x="4961301" y="2534648"/>
            <a:chExt cx="2213074" cy="479399"/>
          </a:xfrm>
        </p:grpSpPr>
        <p:sp>
          <p:nvSpPr>
            <p:cNvPr id="18" name="Text Box 1026"/>
            <p:cNvSpPr txBox="1">
              <a:spLocks noChangeArrowheads="1"/>
            </p:cNvSpPr>
            <p:nvPr/>
          </p:nvSpPr>
          <p:spPr bwMode="auto">
            <a:xfrm>
              <a:off x="4961301" y="2544173"/>
              <a:ext cx="454357" cy="46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9569" tIns="49785" rIns="99569" bIns="49785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spc="-300" dirty="0">
                  <a:latin typeface="나눔명조" pitchFamily="18" charset="-127"/>
                  <a:ea typeface="나눔명조" pitchFamily="18" charset="-127"/>
                </a:rPr>
                <a:t>Ⅱ</a:t>
              </a:r>
              <a:endParaRPr kumimoji="1" lang="ko-KR" sz="2400" b="0" i="0" u="none" strike="noStrike" cap="none" normalizeH="0" baseline="0" dirty="0">
                <a:ln>
                  <a:noFill/>
                </a:ln>
                <a:effectLst/>
                <a:latin typeface="나눔명조" pitchFamily="18" charset="-127"/>
                <a:ea typeface="나눔명조" pitchFamily="18" charset="-127"/>
                <a:cs typeface="굴림" pitchFamily="50" charset="-127"/>
              </a:endParaRPr>
            </a:p>
          </p:txBody>
        </p:sp>
        <p:sp>
          <p:nvSpPr>
            <p:cNvPr id="19" name="타원 18"/>
            <p:cNvSpPr/>
            <p:nvPr/>
          </p:nvSpPr>
          <p:spPr bwMode="auto">
            <a:xfrm>
              <a:off x="4967190" y="2534648"/>
              <a:ext cx="467556" cy="467556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20" name="Text Box 1026"/>
            <p:cNvSpPr txBox="1">
              <a:spLocks noChangeArrowheads="1"/>
            </p:cNvSpPr>
            <p:nvPr/>
          </p:nvSpPr>
          <p:spPr bwMode="auto">
            <a:xfrm>
              <a:off x="5444027" y="2541855"/>
              <a:ext cx="1730348" cy="46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9569" tIns="49785" rIns="99569" bIns="49785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ko-KR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나눔고딕 Bold" pitchFamily="50" charset="-127"/>
                  <a:ea typeface="나눔고딕 Bold" pitchFamily="50" charset="-127"/>
                  <a:cs typeface="굴림" pitchFamily="50" charset="-127"/>
                </a:rPr>
                <a:t>시스템 활용</a:t>
              </a:r>
              <a:endParaRPr kumimoji="1" 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 Bold" pitchFamily="50" charset="-127"/>
                <a:ea typeface="나눔고딕 Bold" pitchFamily="50" charset="-127"/>
                <a:cs typeface="굴림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5268440" y="3997391"/>
            <a:ext cx="1837971" cy="479399"/>
            <a:chOff x="4961301" y="3290738"/>
            <a:chExt cx="1837971" cy="479399"/>
          </a:xfrm>
        </p:grpSpPr>
        <p:sp>
          <p:nvSpPr>
            <p:cNvPr id="21" name="Text Box 1026"/>
            <p:cNvSpPr txBox="1">
              <a:spLocks noChangeArrowheads="1"/>
            </p:cNvSpPr>
            <p:nvPr/>
          </p:nvSpPr>
          <p:spPr bwMode="auto">
            <a:xfrm>
              <a:off x="4961301" y="3300263"/>
              <a:ext cx="454357" cy="46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9569" tIns="49785" rIns="99569" bIns="49785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altLang="ko-KR" sz="2400" spc="-300" dirty="0">
                  <a:latin typeface="나눔명조" pitchFamily="18" charset="-127"/>
                  <a:ea typeface="나눔명조" pitchFamily="18" charset="-127"/>
                </a:rPr>
                <a:t>Ⅲ</a:t>
              </a:r>
              <a:endParaRPr kumimoji="1" lang="ko-KR" sz="2400" b="0" i="0" u="none" strike="noStrike" cap="none" normalizeH="0" baseline="0" dirty="0">
                <a:ln>
                  <a:noFill/>
                </a:ln>
                <a:effectLst/>
                <a:latin typeface="나눔명조" pitchFamily="18" charset="-127"/>
                <a:ea typeface="나눔명조" pitchFamily="18" charset="-127"/>
                <a:cs typeface="굴림" pitchFamily="50" charset="-127"/>
              </a:endParaRPr>
            </a:p>
          </p:txBody>
        </p:sp>
        <p:sp>
          <p:nvSpPr>
            <p:cNvPr id="22" name="타원 21"/>
            <p:cNvSpPr/>
            <p:nvPr/>
          </p:nvSpPr>
          <p:spPr bwMode="auto">
            <a:xfrm>
              <a:off x="4967190" y="3290738"/>
              <a:ext cx="467556" cy="467556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ko-KR" altLang="en-US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23" name="Text Box 1026"/>
            <p:cNvSpPr txBox="1">
              <a:spLocks noChangeArrowheads="1"/>
            </p:cNvSpPr>
            <p:nvPr/>
          </p:nvSpPr>
          <p:spPr bwMode="auto">
            <a:xfrm>
              <a:off x="5444027" y="3297945"/>
              <a:ext cx="1355245" cy="469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9569" tIns="49785" rIns="99569" bIns="49785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2400" dirty="0">
                  <a:latin typeface="나눔고딕 Bold" pitchFamily="50" charset="-127"/>
                  <a:ea typeface="나눔고딕 Bold" pitchFamily="50" charset="-127"/>
                  <a:cs typeface="굴림" pitchFamily="50" charset="-127"/>
                </a:rPr>
                <a:t>주의사항</a:t>
              </a:r>
              <a:endParaRPr kumimoji="1" 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나눔고딕 Bold" pitchFamily="50" charset="-127"/>
                <a:ea typeface="나눔고딕 Bold" pitchFamily="50" charset="-127"/>
                <a:cs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881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125382" y="330712"/>
            <a:ext cx="1756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운영자관리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지역관리자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조회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68144" y="5803899"/>
            <a:ext cx="7608706" cy="67247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지역관리자의 정보 조회 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 외 타 지역의 관리자 검색은 불가능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19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4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대각선 방향의 모서리가 둥근 사각형 18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지역관리자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한쪽 모서리가 잘린 사각형 8"/>
          <p:cNvSpPr/>
          <p:nvPr/>
        </p:nvSpPr>
        <p:spPr>
          <a:xfrm>
            <a:off x="7194953" y="5029199"/>
            <a:ext cx="2573020" cy="716660"/>
          </a:xfrm>
          <a:prstGeom prst="snip1Rect">
            <a:avLst>
              <a:gd name="adj" fmla="val 2228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최신화 </a:t>
            </a:r>
            <a:r>
              <a:rPr lang="ko-KR" altLang="en-US" sz="1800" dirty="0" err="1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부탁드립니다</a:t>
            </a:r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!</a:t>
            </a:r>
            <a:endParaRPr lang="ko-KR" altLang="en-US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11776" y="3011288"/>
            <a:ext cx="3501924" cy="1252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464050" y="317197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457700" y="334977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64050" y="350852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425950" y="367997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4457700" y="383872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464050" y="401017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470400" y="416892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70400" y="432767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451350" y="4492775"/>
            <a:ext cx="3543300" cy="12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67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지역관리자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등록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수정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814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담당지역의 지역관리자  정보 수정 가능 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지역담당자가 추가된 경우 등록버튼을 눌러 관리자 등록</a:t>
            </a: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125382" y="330712"/>
            <a:ext cx="1756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운영자관리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대각선 방향의 모서리가 둥근 사각형 19"/>
          <p:cNvSpPr/>
          <p:nvPr/>
        </p:nvSpPr>
        <p:spPr bwMode="auto">
          <a:xfrm>
            <a:off x="526388" y="1152143"/>
            <a:ext cx="20583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지역관리자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 rot="7760919">
            <a:off x="3723184" y="2466279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349750" y="281305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63900" y="2436754"/>
            <a:ext cx="152400" cy="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68800" y="297180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362450" y="312420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24400" y="3484140"/>
            <a:ext cx="241300" cy="6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060950" y="3484140"/>
            <a:ext cx="241300" cy="60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42513" y="3297570"/>
            <a:ext cx="219364" cy="73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83969" y="3303298"/>
            <a:ext cx="241300" cy="66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9048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지역관리자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등록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수정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814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담당지역의 지역관리자  정보 수정 가능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지역담당자가 추가된 경우 등록버튼을 눌러 관리자 추가 등록</a:t>
            </a:r>
          </a:p>
        </p:txBody>
      </p:sp>
      <p:sp>
        <p:nvSpPr>
          <p:cNvPr id="20" name="대각선 방향의 모서리가 둥근 사각형 19"/>
          <p:cNvSpPr/>
          <p:nvPr/>
        </p:nvSpPr>
        <p:spPr bwMode="auto">
          <a:xfrm>
            <a:off x="526388" y="1152143"/>
            <a:ext cx="20583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지역관리자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46426" y="2935864"/>
            <a:ext cx="3604200" cy="21663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125382" y="330712"/>
            <a:ext cx="1756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운영자관리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477578" y="2353261"/>
            <a:ext cx="581025" cy="2477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1" name="꺾인 연결선 10"/>
          <p:cNvCxnSpPr>
            <a:stCxn id="9" idx="2"/>
            <a:endCxn id="8" idx="1"/>
          </p:cNvCxnSpPr>
          <p:nvPr/>
        </p:nvCxnSpPr>
        <p:spPr>
          <a:xfrm rot="16200000" flipH="1">
            <a:off x="4198260" y="2170859"/>
            <a:ext cx="1417997" cy="2278335"/>
          </a:xfrm>
          <a:prstGeom prst="bentConnector2">
            <a:avLst/>
          </a:prstGeom>
          <a:ln w="190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349750" y="281305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368800" y="297180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362450" y="312420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24400" y="3481068"/>
            <a:ext cx="241300" cy="63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80000" y="3487737"/>
            <a:ext cx="241300" cy="6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724400" y="3304956"/>
            <a:ext cx="241300" cy="65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080000" y="3309827"/>
            <a:ext cx="241300" cy="55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64694" y="2436019"/>
            <a:ext cx="185738" cy="6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550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지역관리자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삭제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8144" y="5803899"/>
            <a:ext cx="7608706" cy="3723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담당업무 변경 인사명령 등 발생시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지역관리자 정보를 시스템에서 삭제</a:t>
            </a:r>
          </a:p>
        </p:txBody>
      </p:sp>
      <p:sp>
        <p:nvSpPr>
          <p:cNvPr id="18" name="대각선 방향의 모서리가 둥근 사각형 17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지역관리자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125382" y="330712"/>
            <a:ext cx="1756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다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운영자관리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349750" y="281305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368800" y="297180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362450" y="3124200"/>
            <a:ext cx="406400" cy="6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24400" y="3492500"/>
            <a:ext cx="241300" cy="520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080000" y="3492500"/>
            <a:ext cx="241300" cy="6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24400" y="3296228"/>
            <a:ext cx="241300" cy="7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80000" y="3303938"/>
            <a:ext cx="241300" cy="6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아래쪽 화살표 19"/>
          <p:cNvSpPr/>
          <p:nvPr/>
        </p:nvSpPr>
        <p:spPr>
          <a:xfrm rot="7760919">
            <a:off x="4484775" y="2453642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69071" y="2428875"/>
            <a:ext cx="167149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739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1162986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운영실태조사</a:t>
            </a:r>
            <a:b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</a:br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참여현황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144" y="5803899"/>
            <a:ext cx="7608706" cy="1001415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지역관리자가 로그인 시 첫 화면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담당하고 있는 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운영실태조사 참여현황을 모니터링 하고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미입력된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자료 및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오류를 수정</a:t>
            </a:r>
            <a:endParaRPr lang="en-US" altLang="ko-KR" sz="1500" spc="-164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미입력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미입력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+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입력중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), 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입력중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입력 완료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조사 제외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대각선 방향의 모서리가 둥근 사각형 18"/>
          <p:cNvSpPr/>
          <p:nvPr/>
        </p:nvSpPr>
        <p:spPr bwMode="auto">
          <a:xfrm>
            <a:off x="526387" y="1152143"/>
            <a:ext cx="2161949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참여현황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 flipV="1">
            <a:off x="7527108" y="3079749"/>
            <a:ext cx="476965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 flipV="1">
            <a:off x="7524750" y="323214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7518400" y="340994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flipV="1">
            <a:off x="7524750" y="356869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 flipV="1">
            <a:off x="7486650" y="374014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 flipV="1">
            <a:off x="7518400" y="389889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 flipV="1">
            <a:off x="7524750" y="407034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 flipV="1">
            <a:off x="7531100" y="422909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flipV="1">
            <a:off x="7531100" y="438784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 flipV="1">
            <a:off x="7512050" y="4552949"/>
            <a:ext cx="482600" cy="109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440" y="2402557"/>
            <a:ext cx="4967774" cy="2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52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41772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시작화면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8144" y="5803899"/>
            <a:ext cx="7608706" cy="67247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현장관리자가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실태조사에 참여하기 위한 첫 번째 화면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작년도 실태조사 데이터를 입력한 경우 조사결과를 화면 이나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Excel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출력이 가능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대각선 방향의 모서리가 둥근 사각형 9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271" y="1949944"/>
            <a:ext cx="7766457" cy="338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27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endParaRPr lang="ko-KR" altLang="en-US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8144" y="5803899"/>
            <a:ext cx="7608706" cy="1001415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면적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(33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㎡ 이상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열람수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(6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석 이상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),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자료수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(1,000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권  이상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법적기준을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만족한 도서관 만이 참여가능하며 만족하지 못한 경우 더 이상의 설문 진행 불가능 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면적과 열람석의 경우 지역관리자 이상만 편집 가능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25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341" y="1522767"/>
            <a:ext cx="6405979" cy="3975509"/>
          </a:xfrm>
          <a:prstGeom prst="rect">
            <a:avLst/>
          </a:prstGeom>
        </p:spPr>
      </p:pic>
      <p:sp>
        <p:nvSpPr>
          <p:cNvPr id="9" name="대각선 방향의 모서리가 둥근 사각형 8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0751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664" y="6212378"/>
            <a:ext cx="190982" cy="17745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7664" y="6516747"/>
            <a:ext cx="591270" cy="1758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8144" y="5803899"/>
            <a:ext cx="7608706" cy="1001415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기본사항을 입력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 에 마우스 가져가면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해당 항목의 상세 설명 확인 가능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                   버튼을 눌러 진행 중 언제든지 중간저장 가능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26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81" y="1476522"/>
            <a:ext cx="5014499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대각선 방향의 모서리가 둥근 사각형 10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8345" y="1921041"/>
            <a:ext cx="1727043" cy="144517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 rot="10800000" flipV="1">
            <a:off x="3424451" y="1927123"/>
            <a:ext cx="1727652" cy="13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201" y="1917290"/>
            <a:ext cx="618631" cy="15900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616450" y="3968750"/>
            <a:ext cx="139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397500" y="3841750"/>
            <a:ext cx="4953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891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7946" y="5860122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운영정보와 운영자 정보를 입력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운영요일과 운영시간의 평균을 직접입력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27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050" y="1476522"/>
            <a:ext cx="4388561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049" y="1900518"/>
            <a:ext cx="1527270" cy="7655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rot="10800000" flipV="1">
            <a:off x="3650593" y="1887793"/>
            <a:ext cx="1727652" cy="9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175" y="1873998"/>
            <a:ext cx="618631" cy="1138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654550" y="4762500"/>
            <a:ext cx="139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864100" y="4762500"/>
            <a:ext cx="1397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4078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8144" y="5633211"/>
            <a:ext cx="7608706" cy="97256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작은도서관의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자료 현황 및 인력 현황을 입력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입력 값이 없을 경우 공란으로 두지 않고 ‘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0’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표기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있다에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체크한 경우에는 ‘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0’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이상의 값을 표기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28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294" y="1460327"/>
            <a:ext cx="4337234" cy="4100389"/>
          </a:xfrm>
          <a:prstGeom prst="rect">
            <a:avLst/>
          </a:prstGeom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64" y="1946588"/>
            <a:ext cx="1972880" cy="126654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153150" y="2162175"/>
            <a:ext cx="738188" cy="90488"/>
          </a:xfrm>
          <a:prstGeom prst="rect">
            <a:avLst/>
          </a:prstGeom>
          <a:solidFill>
            <a:srgbClr val="C6D1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ko-KR" altLang="en-US" sz="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상상도서관</a:t>
            </a:r>
            <a:endParaRPr lang="ko-KR" altLang="en-US" sz="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307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0" y="1540808"/>
            <a:ext cx="740190" cy="7451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27399" y="1617008"/>
            <a:ext cx="6206253" cy="56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55675"/>
            <a:r>
              <a:rPr lang="ko-KR" altLang="en-US" sz="3700" dirty="0">
                <a:solidFill>
                  <a:schemeClr val="tx2">
                    <a:lumMod val="75000"/>
                  </a:schemeClr>
                </a:solidFill>
                <a:latin typeface="나눔고딕 Bold" charset="-127"/>
                <a:ea typeface="나눔고딕 Bold" charset="-127"/>
              </a:rPr>
              <a:t>시스템</a:t>
            </a:r>
            <a:r>
              <a:rPr lang="en-US" altLang="ko-KR" sz="3700" dirty="0">
                <a:solidFill>
                  <a:schemeClr val="tx2">
                    <a:lumMod val="75000"/>
                  </a:schemeClr>
                </a:solidFill>
                <a:latin typeface="나눔고딕 Bold" charset="-127"/>
                <a:ea typeface="나눔고딕 Bold" charset="-127"/>
              </a:rPr>
              <a:t> </a:t>
            </a:r>
            <a:r>
              <a:rPr lang="ko-KR" altLang="en-US" sz="3700" dirty="0">
                <a:solidFill>
                  <a:schemeClr val="tx2">
                    <a:lumMod val="75000"/>
                  </a:schemeClr>
                </a:solidFill>
                <a:latin typeface="나눔고딕 Bold" charset="-127"/>
                <a:ea typeface="나눔고딕 Bold" charset="-127"/>
              </a:rPr>
              <a:t>소개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418594" y="1595015"/>
            <a:ext cx="310088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569" tIns="49785" rIns="99569" bIns="49785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3600" spc="-30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I</a:t>
            </a:r>
            <a:endParaRPr kumimoji="1" lang="ko-KR" sz="3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나눔고딕 Bold" pitchFamily="50" charset="-127"/>
              <a:ea typeface="나눔고딕 Bold" pitchFamily="50" charset="-127"/>
              <a:cs typeface="굴림" pitchFamily="50" charset="-127"/>
            </a:endParaRPr>
          </a:p>
        </p:txBody>
      </p:sp>
      <p:cxnSp>
        <p:nvCxnSpPr>
          <p:cNvPr id="10" name="직선 연결선 9"/>
          <p:cNvCxnSpPr/>
          <p:nvPr/>
        </p:nvCxnSpPr>
        <p:spPr bwMode="auto">
          <a:xfrm>
            <a:off x="4219150" y="2743463"/>
            <a:ext cx="0" cy="997374"/>
          </a:xfrm>
          <a:prstGeom prst="line">
            <a:avLst/>
          </a:prstGeom>
          <a:solidFill>
            <a:schemeClr val="accent1"/>
          </a:solidFill>
          <a:ln w="381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527450" y="2632841"/>
            <a:ext cx="5243568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개요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defTabSz="955675">
              <a:lnSpc>
                <a:spcPct val="150000"/>
              </a:lnSpc>
            </a:pP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</a:t>
            </a:r>
            <a:r>
              <a:rPr lang="en-US" altLang="ko-KR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24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구성</a:t>
            </a:r>
            <a:endParaRPr lang="en-US" altLang="ko-KR" sz="24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7878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1101880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5</a:t>
            </a:r>
          </a:p>
          <a:p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 err="1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공립의경우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8144" y="5633211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예산현황  및 운영위원회 구성 여부 작성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예산의 합계는 자동으로 계산됨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29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rot="10800000" flipV="1">
            <a:off x="3090155" y="2202426"/>
            <a:ext cx="2337252" cy="98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253" y="2163096"/>
            <a:ext cx="836914" cy="17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80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1101880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5</a:t>
            </a:r>
          </a:p>
          <a:p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 err="1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사립의경우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144" y="5633211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예산현황  및 운영위원회 구성 여부 작성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예산의 합계는 자동으로 계산됨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30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대각선 방향의 모서리가 둥근 사각형 15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rot="10800000" flipV="1">
            <a:off x="2972164" y="2202425"/>
            <a:ext cx="2327421" cy="127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085" y="2162633"/>
            <a:ext cx="833394" cy="18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90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3384" y="5864361"/>
            <a:ext cx="7608706" cy="3723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시설현황 및 이용자 관리 방법에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대해 작성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492" y="1476522"/>
            <a:ext cx="5815678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64" y="2026023"/>
            <a:ext cx="1944112" cy="9744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rot="10800000" flipV="1">
            <a:off x="3119651" y="2035277"/>
            <a:ext cx="2022620" cy="10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233" y="2011884"/>
            <a:ext cx="724252" cy="1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64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8144" y="5633211"/>
            <a:ext cx="7608706" cy="3723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연계현황 및 지원현황에 대해 작성 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51" y="2160495"/>
            <a:ext cx="2598537" cy="1302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rot="10800000" flipV="1">
            <a:off x="2569044" y="2163095"/>
            <a:ext cx="2671550" cy="142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626" y="2149301"/>
            <a:ext cx="956618" cy="1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8144" y="5633211"/>
            <a:ext cx="7608706" cy="3723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독서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문화 프로그램 및 홍보활동 방법에 대해 작성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10" y="2160495"/>
            <a:ext cx="2598537" cy="1302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rot="10800000" flipV="1">
            <a:off x="2657533" y="2143004"/>
            <a:ext cx="2602723" cy="15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117" y="2159133"/>
            <a:ext cx="931973" cy="1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20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938759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r>
              <a:rPr lang="en-US" altLang="ko-KR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8144" y="5633211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운영관련 의견을  작성 후 최종제출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제출한 뒤에도 조사기간 내에는 수정 가능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조사기간 외에 입력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수정 불가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35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10" y="2160495"/>
            <a:ext cx="2598537" cy="1302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 rot="10800000" flipV="1">
            <a:off x="2598542" y="2126974"/>
            <a:ext cx="2671548" cy="2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124" y="2168966"/>
            <a:ext cx="956618" cy="1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26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842771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144" y="5803899"/>
            <a:ext cx="7608706" cy="40125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이미 입력한 페이지는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네비게이션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바에서 해당 페이지로 바로 이동이 가능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68384" y="2083540"/>
            <a:ext cx="1634419" cy="282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788751" y="330712"/>
            <a:ext cx="2093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라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 참여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36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대각선 방향의 모서리가 둥근 사각형 15"/>
          <p:cNvSpPr/>
          <p:nvPr/>
        </p:nvSpPr>
        <p:spPr bwMode="auto">
          <a:xfrm>
            <a:off x="526388" y="1152143"/>
            <a:ext cx="1826288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b="1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편리기능</a:t>
            </a:r>
            <a:endParaRPr lang="en-US" altLang="ko-KR" b="1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710" y="2160495"/>
            <a:ext cx="2598537" cy="165262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 rot="10800000" flipV="1">
            <a:off x="2598542" y="2126974"/>
            <a:ext cx="2671548" cy="203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124" y="2168966"/>
            <a:ext cx="956618" cy="1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85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 err="1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운영평가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8144" y="5633211"/>
            <a:ext cx="7608706" cy="3723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운영실태 입력이 모두 완료되면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표준평가표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문체부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지정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사용자 평가표를 선택하여 평가 실시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519447" y="330712"/>
            <a:ext cx="2362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마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운영평가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37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아래쪽 화살표 18"/>
          <p:cNvSpPr/>
          <p:nvPr/>
        </p:nvSpPr>
        <p:spPr>
          <a:xfrm rot="7760919">
            <a:off x="6028900" y="2492353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대각선 방향의 모서리가 둥근 사각형 16"/>
          <p:cNvSpPr/>
          <p:nvPr/>
        </p:nvSpPr>
        <p:spPr bwMode="auto">
          <a:xfrm>
            <a:off x="526388" y="1152143"/>
            <a:ext cx="236311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운영평가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94960" y="2468880"/>
            <a:ext cx="144780" cy="68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996" y="2413186"/>
            <a:ext cx="33855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/>
              <a:t>2020</a:t>
            </a:r>
            <a:endParaRPr lang="ko-KR" altLang="en-US" sz="600"/>
          </a:p>
        </p:txBody>
      </p:sp>
      <p:sp>
        <p:nvSpPr>
          <p:cNvPr id="4" name="직사각형 3"/>
          <p:cNvSpPr/>
          <p:nvPr/>
        </p:nvSpPr>
        <p:spPr>
          <a:xfrm>
            <a:off x="4322582" y="2484687"/>
            <a:ext cx="127101" cy="52773"/>
          </a:xfrm>
          <a:prstGeom prst="rect">
            <a:avLst/>
          </a:prstGeom>
          <a:solidFill>
            <a:srgbClr val="2E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439" y="2426151"/>
            <a:ext cx="3129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>
                <a:solidFill>
                  <a:schemeClr val="bg1"/>
                </a:solidFill>
              </a:rPr>
              <a:t>2020</a:t>
            </a:r>
            <a:endParaRPr lang="ko-KR" altLang="en-US" sz="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870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842771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운영현황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7138" y="5761030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담당하고 있는 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운영현황을 확인</a:t>
            </a:r>
            <a:endParaRPr lang="en-US" altLang="ko-KR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운영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기준미달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등록취소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폐관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)/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장기 휴관인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도서관을 조회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519447" y="330712"/>
            <a:ext cx="2362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바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운영통계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대각선 방향의 모서리가 둥근 사각형 15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운영현황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04" y="1761382"/>
            <a:ext cx="6863094" cy="33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42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842771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실태조사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결과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8144" y="5633211"/>
            <a:ext cx="7415613" cy="13014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현장운영자가 입력한 내용을 바탕으로 실태조사 결과 조회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면적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도서자료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예산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직원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자원봉사자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연간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운영일의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평균값을 조회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입력 년도를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년을 선택하면 일반적인 백분율 계산법으로 계산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2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년 이상을 선택하는 경우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CARG(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연평균증가율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 계산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실태조사결과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19447" y="330712"/>
            <a:ext cx="2362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바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운영통계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358" y="1476522"/>
            <a:ext cx="4416278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1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모서리가 둥근 직사각형 70"/>
          <p:cNvSpPr/>
          <p:nvPr/>
        </p:nvSpPr>
        <p:spPr bwMode="auto">
          <a:xfrm>
            <a:off x="526388" y="1405708"/>
            <a:ext cx="9355886" cy="1299380"/>
          </a:xfrm>
          <a:prstGeom prst="roundRect">
            <a:avLst>
              <a:gd name="adj" fmla="val 13056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2" name="대각선 방향의 모서리가 둥근 사각형 71"/>
          <p:cNvSpPr/>
          <p:nvPr/>
        </p:nvSpPr>
        <p:spPr bwMode="auto">
          <a:xfrm>
            <a:off x="526387" y="1152143"/>
            <a:ext cx="3807488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작은도서관</a:t>
            </a:r>
            <a:r>
              <a:rPr lang="ko-KR" altLang="en-US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운영평가 시스템이란</a:t>
            </a:r>
            <a:r>
              <a:rPr lang="en-US" altLang="ko-KR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8700" y="1874199"/>
            <a:ext cx="8797128" cy="670555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sz="1600" spc="-164" dirty="0" err="1"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 운영평가 시스템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”</a:t>
            </a: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은 전국 </a:t>
            </a:r>
            <a:r>
              <a:rPr lang="ko-KR" altLang="en-US" sz="1600" spc="-164" dirty="0" err="1">
                <a:latin typeface="나눔고딕" pitchFamily="50" charset="-127"/>
                <a:ea typeface="나눔고딕" pitchFamily="50" charset="-127"/>
              </a:rPr>
              <a:t>작은도서관의</a:t>
            </a: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 운영 현황에 대한 실태조사를 실시하고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평가를 하는 시스템으로</a:t>
            </a:r>
            <a:endParaRPr lang="en-US" altLang="ko-KR" sz="1600" spc="-164" dirty="0">
              <a:latin typeface="나눔고딕" pitchFamily="50" charset="-127"/>
              <a:ea typeface="나눔고딕" pitchFamily="50" charset="-127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이를 기반으로 하여 지원정책수립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활성화 방안 마련 등을 계획할 수 있는 정책 지원도구입니다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600" spc="-164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시스템 개요</a:t>
            </a:r>
          </a:p>
        </p:txBody>
      </p:sp>
      <p:sp>
        <p:nvSpPr>
          <p:cNvPr id="75" name="모서리가 둥근 직사각형 74"/>
          <p:cNvSpPr/>
          <p:nvPr/>
        </p:nvSpPr>
        <p:spPr bwMode="auto">
          <a:xfrm>
            <a:off x="497813" y="2818885"/>
            <a:ext cx="9355886" cy="3764646"/>
          </a:xfrm>
          <a:prstGeom prst="roundRect">
            <a:avLst>
              <a:gd name="adj" fmla="val 9270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대각선 방향의 모서리가 둥근 사각형 75"/>
          <p:cNvSpPr/>
          <p:nvPr/>
        </p:nvSpPr>
        <p:spPr bwMode="auto">
          <a:xfrm>
            <a:off x="497813" y="2818885"/>
            <a:ext cx="1726521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추진배경</a:t>
            </a:r>
          </a:p>
        </p:txBody>
      </p:sp>
      <p:grpSp>
        <p:nvGrpSpPr>
          <p:cNvPr id="56" name="그룹 106"/>
          <p:cNvGrpSpPr>
            <a:grpSpLocks/>
          </p:cNvGrpSpPr>
          <p:nvPr/>
        </p:nvGrpSpPr>
        <p:grpSpPr bwMode="auto">
          <a:xfrm>
            <a:off x="404700" y="2955897"/>
            <a:ext cx="10204263" cy="361474"/>
            <a:chOff x="329732" y="5801278"/>
            <a:chExt cx="9676152" cy="359852"/>
          </a:xfrm>
        </p:grpSpPr>
        <p:grpSp>
          <p:nvGrpSpPr>
            <p:cNvPr id="57" name="그룹 25"/>
            <p:cNvGrpSpPr>
              <a:grpSpLocks/>
            </p:cNvGrpSpPr>
            <p:nvPr/>
          </p:nvGrpSpPr>
          <p:grpSpPr bwMode="auto">
            <a:xfrm>
              <a:off x="2197123" y="5827724"/>
              <a:ext cx="5994016" cy="255587"/>
              <a:chOff x="2112340" y="486900"/>
              <a:chExt cx="5994016" cy="255587"/>
            </a:xfrm>
          </p:grpSpPr>
          <p:pic>
            <p:nvPicPr>
              <p:cNvPr id="59" name="Picture 3" descr="C:\진영\프로젝트\PNG모으기\따옴표01.png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7746722" y="486900"/>
                <a:ext cx="359634" cy="255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Picture 3" descr="C:\진영\프로젝트\PNG모으기\따옴표01.png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0800000" flipH="1">
                <a:off x="2112340" y="486900"/>
                <a:ext cx="359634" cy="255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8" name="AutoShape 161"/>
            <p:cNvSpPr>
              <a:spLocks noChangeArrowheads="1"/>
            </p:cNvSpPr>
            <p:nvPr/>
          </p:nvSpPr>
          <p:spPr bwMode="auto">
            <a:xfrm>
              <a:off x="329732" y="5801278"/>
              <a:ext cx="9676152" cy="359852"/>
            </a:xfrm>
            <a:prstGeom prst="roundRect">
              <a:avLst>
                <a:gd name="adj" fmla="val 11819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  <a:scene3d>
                <a:camera prst="orthographicFront"/>
                <a:lightRig rig="harsh" dir="tl"/>
              </a:scene3d>
              <a:sp3d contourW="31750" prstMaterial="flat">
                <a:bevelT w="1270" h="63500" prst="artDeco"/>
                <a:extrusionClr>
                  <a:schemeClr val="bg1"/>
                </a:extrusionClr>
                <a:contourClr>
                  <a:schemeClr val="bg1"/>
                </a:contourClr>
              </a:sp3d>
            </a:bodyPr>
            <a:lstStyle/>
            <a:p>
              <a:pPr algn="ctr" defTabSz="834923" eaLnBrk="0" fontAlgn="auto" latinLnBrk="0" hangingPunct="0">
                <a:spcBef>
                  <a:spcPts val="0"/>
                </a:spcBef>
                <a:spcAft>
                  <a:spcPts val="0"/>
                </a:spcAft>
                <a:tabLst>
                  <a:tab pos="6188870" algn="l"/>
                </a:tabLst>
                <a:defRPr/>
              </a:pPr>
              <a:r>
                <a:rPr lang="ko-KR" altLang="en-US" sz="2200" spc="-150" dirty="0" err="1">
                  <a:ln w="11430">
                    <a:noFill/>
                  </a:ln>
                  <a:gradFill flip="none" rotWithShape="1">
                    <a:gsLst>
                      <a:gs pos="100000">
                        <a:srgbClr val="1F497D">
                          <a:lumMod val="50000"/>
                        </a:srgb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나눔명조" pitchFamily="18" charset="-127"/>
                  <a:ea typeface="나눔명조" pitchFamily="18" charset="-127"/>
                  <a:cs typeface="Arial" pitchFamily="34" charset="0"/>
                </a:rPr>
                <a:t>작은도서관</a:t>
              </a:r>
              <a:r>
                <a:rPr lang="ko-KR" altLang="en-US" sz="2200" spc="-150" dirty="0">
                  <a:ln w="11430">
                    <a:noFill/>
                  </a:ln>
                  <a:gradFill flip="none" rotWithShape="1">
                    <a:gsLst>
                      <a:gs pos="100000">
                        <a:srgbClr val="1F497D">
                          <a:lumMod val="50000"/>
                        </a:srgbClr>
                      </a:gs>
                      <a:gs pos="24000">
                        <a:srgbClr val="0058B0"/>
                      </a:gs>
                      <a:gs pos="58000">
                        <a:srgbClr val="003399"/>
                      </a:gs>
                    </a:gsLst>
                    <a:lin ang="16200000" scaled="1"/>
                    <a:tileRect/>
                  </a:gradFill>
                  <a:latin typeface="나눔명조" pitchFamily="18" charset="-127"/>
                  <a:ea typeface="나눔명조" pitchFamily="18" charset="-127"/>
                  <a:cs typeface="Arial" pitchFamily="34" charset="0"/>
                </a:rPr>
                <a:t> 활성화 정책지원 도구로서 시스템 구축</a:t>
              </a:r>
            </a:p>
          </p:txBody>
        </p:sp>
      </p:grpSp>
      <p:pic>
        <p:nvPicPr>
          <p:cNvPr id="84" name="Picture 6" descr="C:\진영\프로젝트\PNG모으기\화살표1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446497" y="3419451"/>
            <a:ext cx="1855948" cy="44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AutoShape 109"/>
          <p:cNvSpPr>
            <a:spLocks noChangeArrowheads="1"/>
          </p:cNvSpPr>
          <p:nvPr/>
        </p:nvSpPr>
        <p:spPr bwMode="auto">
          <a:xfrm flipH="1">
            <a:off x="1495425" y="3914166"/>
            <a:ext cx="2409387" cy="678702"/>
          </a:xfrm>
          <a:prstGeom prst="roundRect">
            <a:avLst>
              <a:gd name="adj" fmla="val 22489"/>
            </a:avLst>
          </a:prstGeom>
          <a:solidFill>
            <a:schemeClr val="accent5">
              <a:lumMod val="75000"/>
            </a:schemeClr>
          </a:solidFill>
          <a:ln w="31750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체계적이고 효과적인</a:t>
            </a:r>
            <a:endParaRPr lang="en-US" altLang="ko-KR" sz="15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연차조사</a:t>
            </a:r>
          </a:p>
        </p:txBody>
      </p:sp>
      <p:sp>
        <p:nvSpPr>
          <p:cNvPr id="94" name="AutoShape 109"/>
          <p:cNvSpPr>
            <a:spLocks noChangeArrowheads="1"/>
          </p:cNvSpPr>
          <p:nvPr/>
        </p:nvSpPr>
        <p:spPr bwMode="auto">
          <a:xfrm flipH="1">
            <a:off x="4067175" y="3922632"/>
            <a:ext cx="2614592" cy="670236"/>
          </a:xfrm>
          <a:prstGeom prst="roundRect">
            <a:avLst>
              <a:gd name="adj" fmla="val 22489"/>
            </a:avLst>
          </a:prstGeom>
          <a:solidFill>
            <a:schemeClr val="accent5">
              <a:lumMod val="75000"/>
            </a:schemeClr>
          </a:solidFill>
          <a:ln w="31750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작은도서관</a:t>
            </a:r>
            <a:endParaRPr lang="en-US" altLang="ko-KR" sz="15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운영현황 </a:t>
            </a:r>
            <a:r>
              <a:rPr lang="ko-KR" altLang="en-US" sz="15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상시조사</a:t>
            </a:r>
            <a:endParaRPr lang="ko-KR" altLang="en-US" sz="15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AutoShape 109"/>
          <p:cNvSpPr>
            <a:spLocks noChangeArrowheads="1"/>
          </p:cNvSpPr>
          <p:nvPr/>
        </p:nvSpPr>
        <p:spPr bwMode="auto">
          <a:xfrm flipH="1">
            <a:off x="6853038" y="3922632"/>
            <a:ext cx="2614592" cy="670236"/>
          </a:xfrm>
          <a:prstGeom prst="roundRect">
            <a:avLst>
              <a:gd name="adj" fmla="val 22489"/>
            </a:avLst>
          </a:prstGeom>
          <a:solidFill>
            <a:schemeClr val="accent5">
              <a:lumMod val="75000"/>
            </a:schemeClr>
          </a:solidFill>
          <a:ln w="31750" algn="ctr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통계기반</a:t>
            </a:r>
            <a:endParaRPr lang="en-US" altLang="ko-KR" sz="15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5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운영평가 실시</a:t>
            </a:r>
          </a:p>
        </p:txBody>
      </p:sp>
      <p:pic>
        <p:nvPicPr>
          <p:cNvPr id="80" name="Picture 6" descr="C:\진영\프로젝트\PNG모으기\화살표1.pn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618071" y="4592868"/>
            <a:ext cx="1512799" cy="40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직선 연결선 4"/>
          <p:cNvCxnSpPr/>
          <p:nvPr/>
        </p:nvCxnSpPr>
        <p:spPr>
          <a:xfrm>
            <a:off x="5951647" y="4827291"/>
            <a:ext cx="3416191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>
            <a:off x="1495425" y="4827291"/>
            <a:ext cx="32766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AutoShape 109"/>
          <p:cNvSpPr>
            <a:spLocks noChangeArrowheads="1"/>
          </p:cNvSpPr>
          <p:nvPr/>
        </p:nvSpPr>
        <p:spPr bwMode="auto">
          <a:xfrm flipH="1">
            <a:off x="1495423" y="5029145"/>
            <a:ext cx="2409387" cy="1301369"/>
          </a:xfrm>
          <a:prstGeom prst="roundRect">
            <a:avLst>
              <a:gd name="adj" fmla="val 10778"/>
            </a:avLst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주민밀착형 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생활문화 공간으로서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500" b="1" dirty="0" err="1">
                <a:solidFill>
                  <a:srgbClr val="F664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작은도서관이</a:t>
            </a:r>
            <a:r>
              <a:rPr lang="ko-KR" altLang="en-US" sz="1500" b="1" dirty="0">
                <a:solidFill>
                  <a:srgbClr val="F664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증가 추세 </a:t>
            </a:r>
            <a:br>
              <a:rPr lang="ko-KR" altLang="en-US" sz="1500" b="1" dirty="0">
                <a:solidFill>
                  <a:srgbClr val="F664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800" dirty="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80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전국 </a:t>
            </a:r>
            <a:r>
              <a:rPr lang="en-US" altLang="ko-KR" sz="80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6,996</a:t>
            </a:r>
            <a:r>
              <a:rPr lang="ko-KR" altLang="en-US" sz="80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개소 </a:t>
            </a:r>
            <a:r>
              <a:rPr lang="ko-KR" altLang="en-US" sz="800" dirty="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 중</a:t>
            </a:r>
            <a:r>
              <a:rPr lang="en-US" altLang="ko-KR" sz="800" dirty="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smalllibrary.org</a:t>
            </a:r>
            <a:r>
              <a:rPr lang="ko-KR" altLang="en-US" sz="800" dirty="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기준</a:t>
            </a:r>
            <a:r>
              <a:rPr lang="en-US" altLang="ko-KR" sz="800" dirty="0">
                <a:solidFill>
                  <a:schemeClr val="accent5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800" dirty="0">
              <a:solidFill>
                <a:schemeClr val="accent5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8" name="AutoShape 109"/>
          <p:cNvSpPr>
            <a:spLocks noChangeArrowheads="1"/>
          </p:cNvSpPr>
          <p:nvPr/>
        </p:nvSpPr>
        <p:spPr bwMode="auto">
          <a:xfrm flipH="1">
            <a:off x="4067175" y="5037610"/>
            <a:ext cx="2614592" cy="1285135"/>
          </a:xfrm>
          <a:prstGeom prst="roundRect">
            <a:avLst>
              <a:gd name="adj" fmla="val 12854"/>
            </a:avLst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5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작은도서관의</a:t>
            </a: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역할과 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필요성이 증대되어 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500" b="1" dirty="0">
                <a:solidFill>
                  <a:srgbClr val="F664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정부차원의 체계적 지원 필요</a:t>
            </a:r>
          </a:p>
        </p:txBody>
      </p:sp>
      <p:sp>
        <p:nvSpPr>
          <p:cNvPr id="99" name="AutoShape 109"/>
          <p:cNvSpPr>
            <a:spLocks noChangeArrowheads="1"/>
          </p:cNvSpPr>
          <p:nvPr/>
        </p:nvSpPr>
        <p:spPr bwMode="auto">
          <a:xfrm flipH="1">
            <a:off x="6853038" y="5037610"/>
            <a:ext cx="2614592" cy="1285135"/>
          </a:xfrm>
          <a:prstGeom prst="roundRect">
            <a:avLst>
              <a:gd name="adj" fmla="val 11371"/>
            </a:avLst>
          </a:prstGeom>
          <a:solidFill>
            <a:schemeClr val="bg1"/>
          </a:solidFill>
          <a:ln w="9525" algn="ctr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15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지원효과의 극대화를 위해 </a:t>
            </a:r>
            <a:endParaRPr lang="en-US" altLang="ko-KR" sz="15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500" b="1" dirty="0">
                <a:solidFill>
                  <a:srgbClr val="F664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체계적 통계기반 마련 및 </a:t>
            </a:r>
            <a:endParaRPr lang="en-US" altLang="ko-KR" sz="1500" b="1" dirty="0">
              <a:solidFill>
                <a:srgbClr val="F664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>
              <a:lnSpc>
                <a:spcPct val="120000"/>
              </a:lnSpc>
            </a:pPr>
            <a:r>
              <a:rPr lang="ko-KR" altLang="en-US" sz="1500" b="1" dirty="0">
                <a:solidFill>
                  <a:srgbClr val="F664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평가시스템이 요구</a:t>
            </a:r>
          </a:p>
        </p:txBody>
      </p:sp>
      <p:cxnSp>
        <p:nvCxnSpPr>
          <p:cNvPr id="100" name="직선 연결선 99"/>
          <p:cNvCxnSpPr/>
          <p:nvPr/>
        </p:nvCxnSpPr>
        <p:spPr>
          <a:xfrm>
            <a:off x="6048375" y="3665943"/>
            <a:ext cx="3319463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>
            <a:off x="1495425" y="3665943"/>
            <a:ext cx="3200482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그림 481" descr="161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835" y="5391032"/>
            <a:ext cx="2400872" cy="136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9977845" y="679041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4216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6548" y="5864361"/>
            <a:ext cx="1162986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변경이력조회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8144" y="5803899"/>
            <a:ext cx="7608706" cy="40125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도서관의 변경이력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도서관명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대표자명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도서관주소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운영상태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 유형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도서관면적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을 조회</a:t>
            </a:r>
          </a:p>
        </p:txBody>
      </p:sp>
      <p:sp>
        <p:nvSpPr>
          <p:cNvPr id="14" name="모서리가 둥근 직사각형 13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519447" y="330712"/>
            <a:ext cx="2362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바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운영통계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45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대각선 방향의 모서리가 둥근 사각형 14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변경이력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5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69" y="2769840"/>
            <a:ext cx="740190" cy="74519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687838" y="2846040"/>
            <a:ext cx="6206253" cy="56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defTabSz="955675"/>
            <a:r>
              <a:rPr lang="ko-KR" altLang="en-US" sz="3700" dirty="0">
                <a:solidFill>
                  <a:schemeClr val="tx2">
                    <a:lumMod val="75000"/>
                  </a:schemeClr>
                </a:solidFill>
                <a:latin typeface="나눔고딕 Bold" charset="-127"/>
                <a:ea typeface="나눔고딕 Bold" charset="-127"/>
              </a:rPr>
              <a:t>주의사항</a:t>
            </a:r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870029" y="2824047"/>
            <a:ext cx="528096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9569" tIns="49785" rIns="99569" bIns="49785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ko-KR" sz="3600" spc="-300" dirty="0">
                <a:solidFill>
                  <a:schemeClr val="tx2">
                    <a:lumMod val="75000"/>
                  </a:schemeClr>
                </a:solidFill>
                <a:latin typeface="나눔명조 ExtraBold" pitchFamily="18" charset="-127"/>
                <a:ea typeface="나눔명조 ExtraBold" pitchFamily="18" charset="-127"/>
              </a:rPr>
              <a:t>III</a:t>
            </a:r>
            <a:endParaRPr kumimoji="1" lang="ko-KR" sz="36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나눔고딕 Bold" pitchFamily="50" charset="-127"/>
              <a:ea typeface="나눔고딕 Bold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08926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34928" y="2431572"/>
            <a:ext cx="643165" cy="639777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3500" b="1" dirty="0">
                <a:solidFill>
                  <a:srgbClr val="FF0000"/>
                </a:solidFill>
                <a:latin typeface="나눔고딕 Bold" panose="020D0804000000000000" pitchFamily="50" charset="-127"/>
              </a:rPr>
              <a:t>☜</a:t>
            </a:r>
            <a:endParaRPr lang="ko-KR" altLang="en-US" b="1" dirty="0">
              <a:solidFill>
                <a:srgbClr val="FF0000"/>
              </a:solidFill>
              <a:latin typeface="나눔고딕 Bold" panose="020D08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548" y="5864361"/>
            <a:ext cx="1162986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지역관리자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비밀번호변경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14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한 지역의 지역관리자가 여러 명인 경우 지역관리자 중 한 명이 비밀번호를 변경하며 다른 지역관리자의 비밀번호도 변경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아이디를 공유해서 사용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spc="-164" dirty="0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394686" y="330712"/>
            <a:ext cx="148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주의사항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47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14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아래쪽 화살표 10"/>
          <p:cNvSpPr/>
          <p:nvPr/>
        </p:nvSpPr>
        <p:spPr>
          <a:xfrm rot="7760919">
            <a:off x="5853735" y="2466278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대각선 방향의 모서리가 둥근 사각형 17"/>
          <p:cNvSpPr/>
          <p:nvPr/>
        </p:nvSpPr>
        <p:spPr bwMode="auto">
          <a:xfrm>
            <a:off x="526386" y="1152143"/>
            <a:ext cx="2893089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지역관리자 비밀번호변경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33" y="1620078"/>
            <a:ext cx="7374835" cy="2633375"/>
          </a:xfrm>
          <a:prstGeom prst="rect">
            <a:avLst/>
          </a:prstGeom>
        </p:spPr>
      </p:pic>
      <p:sp>
        <p:nvSpPr>
          <p:cNvPr id="12" name="아래쪽 화살표 11"/>
          <p:cNvSpPr/>
          <p:nvPr/>
        </p:nvSpPr>
        <p:spPr>
          <a:xfrm rot="7760919">
            <a:off x="3521146" y="2581126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917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6548" y="5864361"/>
            <a:ext cx="842771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필수항목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814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별표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en-US" altLang="ko-KR" sz="1500" spc="-164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*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표시가 있는 항목은 필수항목으로 반드시 입력되어야 함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필수항목에서 데이터가 없는 경우 공란으로 두지 말고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‘0’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혹은 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‘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해당없음</a:t>
            </a:r>
            <a:r>
              <a:rPr lang="en-US" altLang="ko-KR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’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등을 입력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394686" y="330712"/>
            <a:ext cx="148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주의사항</a:t>
            </a:r>
          </a:p>
        </p:txBody>
      </p:sp>
      <p:sp>
        <p:nvSpPr>
          <p:cNvPr id="21" name="모서리가 둥근 직사각형 20"/>
          <p:cNvSpPr/>
          <p:nvPr/>
        </p:nvSpPr>
        <p:spPr bwMode="auto">
          <a:xfrm>
            <a:off x="526387" y="1438714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48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946" y="1476522"/>
            <a:ext cx="7372366" cy="40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대각선 방향의 모서리가 둥근 사각형 21"/>
          <p:cNvSpPr/>
          <p:nvPr/>
        </p:nvSpPr>
        <p:spPr bwMode="auto">
          <a:xfrm>
            <a:off x="526388" y="1152143"/>
            <a:ext cx="1388138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en-US" altLang="ko-KR" b="1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NOTICE!</a:t>
            </a:r>
          </a:p>
        </p:txBody>
      </p:sp>
    </p:spTree>
    <p:extLst>
      <p:ext uri="{BB962C8B-B14F-4D97-AF65-F5344CB8AC3E}">
        <p14:creationId xmlns:p14="http://schemas.microsoft.com/office/powerpoint/2010/main" val="4048375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8394686" y="330712"/>
            <a:ext cx="1487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주의사항</a:t>
            </a: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526388" y="1405707"/>
            <a:ext cx="9355886" cy="4909367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대각선 방향의 모서리가 둥근 사각형 15"/>
          <p:cNvSpPr/>
          <p:nvPr/>
        </p:nvSpPr>
        <p:spPr bwMode="auto">
          <a:xfrm>
            <a:off x="526387" y="1152143"/>
            <a:ext cx="2235863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NOTICE!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905042" y="2082836"/>
            <a:ext cx="8629484" cy="1144217"/>
          </a:xfrm>
          <a:prstGeom prst="roundRect">
            <a:avLst>
              <a:gd name="adj" fmla="val 164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01689" y="2302540"/>
            <a:ext cx="6832836" cy="7098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 indent="-180975" defTabSz="914250" eaLnBrk="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문화체육관광부에서 지정한 조사기간에만 실태조사 응답 가능</a:t>
            </a:r>
            <a:endParaRPr lang="en-US" altLang="ko-KR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lvl="0" indent="-180975" defTabSz="914250" eaLnBrk="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조사기간 이후에는 통계결과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도서관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운영자 정보조회 및 수정만 가능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821662" y="2087611"/>
            <a:ext cx="1673888" cy="1139669"/>
            <a:chOff x="386131" y="1631014"/>
            <a:chExt cx="1390841" cy="1282545"/>
          </a:xfrm>
          <a:solidFill>
            <a:schemeClr val="accent1"/>
          </a:solidFill>
        </p:grpSpPr>
        <p:sp>
          <p:nvSpPr>
            <p:cNvPr id="23" name="오각형 22"/>
            <p:cNvSpPr/>
            <p:nvPr/>
          </p:nvSpPr>
          <p:spPr bwMode="auto">
            <a:xfrm>
              <a:off x="986160" y="1631014"/>
              <a:ext cx="790812" cy="1282545"/>
            </a:xfrm>
            <a:prstGeom prst="homePlate">
              <a:avLst>
                <a:gd name="adj" fmla="val 8439"/>
              </a:avLst>
            </a:prstGeom>
            <a:grpFill/>
            <a:ln w="317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ts val="1500"/>
                </a:lnSpc>
                <a:buFont typeface="Wingdings" pitchFamily="2" charset="2"/>
                <a:buNone/>
              </a:pPr>
              <a:endParaRPr lang="ko-KR" altLang="en-US" sz="15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4" name="순서도: 대체 처리 23"/>
            <p:cNvSpPr/>
            <p:nvPr/>
          </p:nvSpPr>
          <p:spPr bwMode="auto">
            <a:xfrm>
              <a:off x="386131" y="1631014"/>
              <a:ext cx="1299793" cy="1282545"/>
            </a:xfrm>
            <a:prstGeom prst="flowChartAlternateProcess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indent="85725" algn="ctr">
                <a:lnSpc>
                  <a:spcPts val="1500"/>
                </a:lnSpc>
                <a:buFont typeface="Wingdings" pitchFamily="2" charset="2"/>
                <a:buNone/>
              </a:pPr>
              <a:r>
                <a:rPr lang="ko-KR" altLang="en-US" sz="15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조사기간</a:t>
              </a:r>
            </a:p>
          </p:txBody>
        </p:sp>
      </p:grpSp>
      <p:sp>
        <p:nvSpPr>
          <p:cNvPr id="25" name="모서리가 둥근 직사각형 24"/>
          <p:cNvSpPr/>
          <p:nvPr/>
        </p:nvSpPr>
        <p:spPr bwMode="auto">
          <a:xfrm>
            <a:off x="905042" y="3374214"/>
            <a:ext cx="8629484" cy="1144217"/>
          </a:xfrm>
          <a:prstGeom prst="roundRect">
            <a:avLst>
              <a:gd name="adj" fmla="val 164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701689" y="3510243"/>
            <a:ext cx="6832836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현장 운영자가 비밀번호를 문의할 경우 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해당 도서관을 검색하여 비밀번호 변경</a:t>
            </a:r>
            <a:endParaRPr lang="en-US" altLang="ko-KR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지역관리자가 비밀번호를 분실한 경우 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: 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통합관리자가 비밀번호를 변경</a:t>
            </a:r>
            <a:endParaRPr lang="en-US" altLang="ko-KR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447675" lvl="1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anose="05000000000000000000" pitchFamily="2" charset="2"/>
              <a:buChar char="ü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기존의 비밀번호는 암호화 되어 누구도 알 수 없음</a:t>
            </a:r>
          </a:p>
        </p:txBody>
      </p:sp>
      <p:grpSp>
        <p:nvGrpSpPr>
          <p:cNvPr id="27" name="그룹 26"/>
          <p:cNvGrpSpPr/>
          <p:nvPr/>
        </p:nvGrpSpPr>
        <p:grpSpPr>
          <a:xfrm>
            <a:off x="821662" y="3378989"/>
            <a:ext cx="1673888" cy="1139669"/>
            <a:chOff x="386131" y="1631014"/>
            <a:chExt cx="1390841" cy="1282545"/>
          </a:xfrm>
          <a:solidFill>
            <a:schemeClr val="accent1"/>
          </a:solidFill>
        </p:grpSpPr>
        <p:sp>
          <p:nvSpPr>
            <p:cNvPr id="28" name="오각형 27"/>
            <p:cNvSpPr/>
            <p:nvPr/>
          </p:nvSpPr>
          <p:spPr bwMode="auto">
            <a:xfrm>
              <a:off x="986160" y="1631014"/>
              <a:ext cx="790812" cy="1282545"/>
            </a:xfrm>
            <a:prstGeom prst="homePlate">
              <a:avLst>
                <a:gd name="adj" fmla="val 8439"/>
              </a:avLst>
            </a:prstGeom>
            <a:grpFill/>
            <a:ln w="317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ts val="1500"/>
                </a:lnSpc>
                <a:buFont typeface="Wingdings" pitchFamily="2" charset="2"/>
                <a:buNone/>
              </a:pPr>
              <a:endParaRPr lang="ko-KR" altLang="en-US" sz="15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9" name="순서도: 대체 처리 28"/>
            <p:cNvSpPr/>
            <p:nvPr/>
          </p:nvSpPr>
          <p:spPr bwMode="auto">
            <a:xfrm>
              <a:off x="386131" y="1631014"/>
              <a:ext cx="1299793" cy="1282545"/>
            </a:xfrm>
            <a:prstGeom prst="flowChartAlternateProcess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indent="85725" algn="ctr">
                <a:lnSpc>
                  <a:spcPts val="1500"/>
                </a:lnSpc>
                <a:buFont typeface="Wingdings" pitchFamily="2" charset="2"/>
                <a:buNone/>
              </a:pPr>
              <a:r>
                <a:rPr lang="ko-KR" altLang="en-US" sz="15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비밀번호</a:t>
              </a:r>
              <a:endParaRPr lang="en-US" altLang="ko-KR" sz="15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indent="85725" algn="ctr">
                <a:lnSpc>
                  <a:spcPts val="1500"/>
                </a:lnSpc>
                <a:buFont typeface="Wingdings" pitchFamily="2" charset="2"/>
                <a:buNone/>
              </a:pPr>
              <a:r>
                <a:rPr lang="ko-KR" altLang="en-US" sz="15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분실</a:t>
              </a:r>
            </a:p>
          </p:txBody>
        </p:sp>
      </p:grpSp>
      <p:sp>
        <p:nvSpPr>
          <p:cNvPr id="30" name="모서리가 둥근 직사각형 29"/>
          <p:cNvSpPr/>
          <p:nvPr/>
        </p:nvSpPr>
        <p:spPr bwMode="auto">
          <a:xfrm>
            <a:off x="905042" y="4735176"/>
            <a:ext cx="8629484" cy="1144217"/>
          </a:xfrm>
          <a:prstGeom prst="roundRect">
            <a:avLst>
              <a:gd name="adj" fmla="val 164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701689" y="5009704"/>
            <a:ext cx="6832836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관리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작은도서관을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만드는 사람들</a:t>
            </a:r>
            <a:endParaRPr lang="en-US" altLang="ko-KR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기술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) 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주식회사 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채움씨앤아이</a:t>
            </a:r>
            <a:endParaRPr lang="ko-KR" altLang="en-US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821662" y="4739951"/>
            <a:ext cx="1673888" cy="1139669"/>
            <a:chOff x="386131" y="1631014"/>
            <a:chExt cx="1390841" cy="1282545"/>
          </a:xfrm>
          <a:solidFill>
            <a:schemeClr val="accent1"/>
          </a:solidFill>
        </p:grpSpPr>
        <p:sp>
          <p:nvSpPr>
            <p:cNvPr id="33" name="오각형 32"/>
            <p:cNvSpPr/>
            <p:nvPr/>
          </p:nvSpPr>
          <p:spPr bwMode="auto">
            <a:xfrm>
              <a:off x="986160" y="1631014"/>
              <a:ext cx="790812" cy="1282545"/>
            </a:xfrm>
            <a:prstGeom prst="homePlate">
              <a:avLst>
                <a:gd name="adj" fmla="val 8439"/>
              </a:avLst>
            </a:prstGeom>
            <a:grpFill/>
            <a:ln w="317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ts val="1500"/>
                </a:lnSpc>
                <a:buFont typeface="Wingdings" pitchFamily="2" charset="2"/>
                <a:buNone/>
              </a:pPr>
              <a:endParaRPr lang="ko-KR" altLang="en-US" sz="15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34" name="순서도: 대체 처리 33"/>
            <p:cNvSpPr/>
            <p:nvPr/>
          </p:nvSpPr>
          <p:spPr bwMode="auto">
            <a:xfrm>
              <a:off x="386131" y="1631014"/>
              <a:ext cx="1299793" cy="1282545"/>
            </a:xfrm>
            <a:prstGeom prst="flowChartAlternateProcess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indent="85725" algn="ctr">
                <a:lnSpc>
                  <a:spcPts val="1500"/>
                </a:lnSpc>
                <a:buFont typeface="Wingdings" pitchFamily="2" charset="2"/>
                <a:buNone/>
              </a:pPr>
              <a:r>
                <a:rPr lang="ko-KR" altLang="en-US" sz="1500" dirty="0">
                  <a:solidFill>
                    <a:schemeClr val="bg1"/>
                  </a:solidFill>
                  <a:latin typeface="나눔고딕" pitchFamily="50" charset="-127"/>
                  <a:ea typeface="나눔고딕" pitchFamily="50" charset="-127"/>
                </a:rPr>
                <a:t>문의처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49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1127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6548" y="5864361"/>
            <a:ext cx="842771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도서관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정보조회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8144" y="5803899"/>
            <a:ext cx="7608706" cy="67247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 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작은도서관을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조회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도서관명 클릭 시 도서관 정보 수정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762829" y="330712"/>
            <a:ext cx="3119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이것만 알고 가세요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(1) </a:t>
            </a:r>
            <a:endParaRPr kumimoji="0" lang="ko-KR" altLang="en-US" sz="2400" spc="-15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50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대각선 방향의 모서리가 둥근 사각형 17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도서관 정보조회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817" y="1730547"/>
            <a:ext cx="8229600" cy="3696217"/>
          </a:xfrm>
          <a:prstGeom prst="rect">
            <a:avLst/>
          </a:prstGeom>
        </p:spPr>
      </p:pic>
      <p:sp>
        <p:nvSpPr>
          <p:cNvPr id="20" name="아래쪽 화살표 19"/>
          <p:cNvSpPr/>
          <p:nvPr/>
        </p:nvSpPr>
        <p:spPr>
          <a:xfrm rot="7760919">
            <a:off x="3330646" y="3257402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886450" y="327660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905500" y="3457575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915025" y="3648075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886450" y="384810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895975" y="403860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876925" y="419100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867400" y="440055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934075" y="4600575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915025" y="480060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905500" y="4953000"/>
            <a:ext cx="1447800" cy="12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7309253" y="4855464"/>
            <a:ext cx="2573020" cy="1490472"/>
          </a:xfrm>
          <a:prstGeom prst="snip1Rect">
            <a:avLst>
              <a:gd name="adj" fmla="val 2228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Step1.</a:t>
            </a:r>
          </a:p>
          <a:p>
            <a:pPr algn="just"/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도서관 정보 최신화</a:t>
            </a:r>
            <a:endParaRPr lang="en-US" altLang="ko-KR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122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6548" y="5864361"/>
            <a:ext cx="1002879" cy="562833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현장운영자</a:t>
            </a:r>
            <a:endParaRPr lang="en-US" altLang="ko-KR" sz="1500" spc="-164" dirty="0">
              <a:solidFill>
                <a:srgbClr val="5D9CC0"/>
              </a:solidFill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조회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144" y="5803899"/>
            <a:ext cx="7608706" cy="67247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담당지역의 </a:t>
            </a:r>
            <a:r>
              <a:rPr lang="ko-KR" altLang="en-US" sz="1500" spc="-164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 현장운영자의 정보 조회 및 수정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조회된 목록을 엑셀로 반출 가능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51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62829" y="330712"/>
            <a:ext cx="3119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이것만 알고 가세요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(2) </a:t>
            </a:r>
            <a:endParaRPr kumimoji="0" lang="ko-KR" altLang="en-US" sz="2400" spc="-15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대각선 방향의 모서리가 둥근 사각형 16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현장운영자 조회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791" y="1749287"/>
            <a:ext cx="8770852" cy="3538330"/>
          </a:xfrm>
          <a:prstGeom prst="rect">
            <a:avLst/>
          </a:prstGeom>
        </p:spPr>
      </p:pic>
      <p:sp>
        <p:nvSpPr>
          <p:cNvPr id="2" name="한쪽 모서리가 잘린 사각형 1"/>
          <p:cNvSpPr/>
          <p:nvPr/>
        </p:nvSpPr>
        <p:spPr>
          <a:xfrm>
            <a:off x="7309253" y="4855464"/>
            <a:ext cx="2573020" cy="1490472"/>
          </a:xfrm>
          <a:prstGeom prst="snip1Rect">
            <a:avLst>
              <a:gd name="adj" fmla="val 2228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Step2.</a:t>
            </a:r>
          </a:p>
          <a:p>
            <a:pPr algn="just"/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현장운영자에게</a:t>
            </a:r>
            <a:endParaRPr lang="en-US" altLang="ko-KR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  <a:p>
            <a:pPr algn="just"/>
            <a:r>
              <a:rPr lang="en-US" altLang="ko-KR" sz="180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ID/PW</a:t>
            </a:r>
            <a:r>
              <a:rPr lang="ko-KR" altLang="en-US" sz="180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를 </a:t>
            </a:r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알려주세요</a:t>
            </a:r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94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6548" y="5864361"/>
            <a:ext cx="842771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최종보고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68144" y="5803899"/>
            <a:ext cx="7608706" cy="7013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통계 </a:t>
            </a:r>
            <a:r>
              <a:rPr lang="en-US" altLang="ko-KR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&gt; </a:t>
            </a: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데이터 출력</a:t>
            </a:r>
            <a:endParaRPr lang="en-US" altLang="ko-KR" sz="1500" spc="-164">
              <a:solidFill>
                <a:schemeClr val="tx1">
                  <a:lumMod val="65000"/>
                  <a:lumOff val="3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lnSpc>
                <a:spcPct val="130000"/>
              </a:lnSpc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공문의 </a:t>
            </a:r>
            <a:r>
              <a:rPr lang="ko-KR" altLang="en-US" sz="1500" spc="-164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itchFamily="50" charset="-127"/>
                <a:ea typeface="나눔고딕" pitchFamily="50" charset="-127"/>
              </a:rPr>
              <a:t>첨부파일로 엑셀파일을 제출</a:t>
            </a: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26388" y="1405707"/>
            <a:ext cx="9355886" cy="4209630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7845" y="6790410"/>
            <a:ext cx="338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나눔고딕" panose="020D0604000000000000" pitchFamily="50" charset="-127"/>
                <a:ea typeface="나눔고딕" panose="020D0604000000000000" pitchFamily="50" charset="-127"/>
              </a:rPr>
              <a:t>52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62829" y="330712"/>
            <a:ext cx="3119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이것만 알고 가세요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(3) </a:t>
            </a:r>
            <a:endParaRPr kumimoji="0" lang="ko-KR" altLang="en-US" sz="2400" spc="-15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148" y="1749286"/>
            <a:ext cx="7372366" cy="379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아래쪽 화살표 10"/>
          <p:cNvSpPr/>
          <p:nvPr/>
        </p:nvSpPr>
        <p:spPr>
          <a:xfrm rot="7760919">
            <a:off x="5919874" y="2478026"/>
            <a:ext cx="475488" cy="42672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대각선 방향의 모서리가 둥근 사각형 16"/>
          <p:cNvSpPr/>
          <p:nvPr/>
        </p:nvSpPr>
        <p:spPr bwMode="auto">
          <a:xfrm>
            <a:off x="526388" y="1152143"/>
            <a:ext cx="2155852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데이터 출력</a:t>
            </a:r>
            <a:endParaRPr lang="en-US" altLang="ko-KR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7309253" y="4855464"/>
            <a:ext cx="2573020" cy="1490472"/>
          </a:xfrm>
          <a:prstGeom prst="snip1Rect">
            <a:avLst>
              <a:gd name="adj" fmla="val 22286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altLang="ko-KR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Step3.</a:t>
            </a:r>
          </a:p>
          <a:p>
            <a:pPr algn="just"/>
            <a:r>
              <a:rPr lang="ko-KR" altLang="en-US" sz="1800" dirty="0">
                <a:solidFill>
                  <a:schemeClr val="tx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엑셀을 첨부로 공문을 발송</a:t>
            </a:r>
            <a:endParaRPr lang="en-US" altLang="ko-KR" sz="1800" dirty="0">
              <a:solidFill>
                <a:schemeClr val="tx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808" y="1689653"/>
            <a:ext cx="7394713" cy="219299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127500" y="2819241"/>
            <a:ext cx="114300" cy="73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423" y="2776279"/>
            <a:ext cx="31290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/>
              <a:t>2020</a:t>
            </a:r>
            <a:endParaRPr lang="ko-KR" altLang="en-US" sz="500"/>
          </a:p>
        </p:txBody>
      </p:sp>
    </p:spTree>
    <p:extLst>
      <p:ext uri="{BB962C8B-B14F-4D97-AF65-F5344CB8AC3E}">
        <p14:creationId xmlns:p14="http://schemas.microsoft.com/office/powerpoint/2010/main" val="3717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26" y="1926089"/>
            <a:ext cx="4324863" cy="350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0706" y="3260785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>
                <a:solidFill>
                  <a:schemeClr val="bg1"/>
                </a:solidFill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22048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526388" y="1405707"/>
            <a:ext cx="9355886" cy="4909367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058055" y="330712"/>
            <a:ext cx="1824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시스템 개요</a:t>
            </a:r>
            <a:endParaRPr kumimoji="0" lang="ko-KR" altLang="en-US" sz="2400" spc="-15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대각선 방향의 모서리가 둥근 사각형 14"/>
          <p:cNvSpPr/>
          <p:nvPr/>
        </p:nvSpPr>
        <p:spPr bwMode="auto">
          <a:xfrm>
            <a:off x="526387" y="1152143"/>
            <a:ext cx="2235863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사용자 권한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905042" y="2082836"/>
            <a:ext cx="8629484" cy="1144217"/>
          </a:xfrm>
          <a:prstGeom prst="roundRect">
            <a:avLst>
              <a:gd name="adj" fmla="val 164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01689" y="2288113"/>
            <a:ext cx="683283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 indent="-180975" defTabSz="914250" eaLnBrk="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작은도서관을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실제로 운영하는 운영자 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도서관 대표 혹은 실무담당자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lvl="0" indent="-180975" defTabSz="914250" eaLnBrk="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defRPr/>
            </a:pP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운영실태조사지를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작성하거나 소속 도서관정보 및 운영자정보를 수정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821662" y="2087611"/>
            <a:ext cx="1673888" cy="1139669"/>
            <a:chOff x="386131" y="1631014"/>
            <a:chExt cx="1390841" cy="1282545"/>
          </a:xfrm>
          <a:solidFill>
            <a:schemeClr val="accent1"/>
          </a:solidFill>
        </p:grpSpPr>
        <p:sp>
          <p:nvSpPr>
            <p:cNvPr id="21" name="오각형 20"/>
            <p:cNvSpPr/>
            <p:nvPr/>
          </p:nvSpPr>
          <p:spPr bwMode="auto">
            <a:xfrm>
              <a:off x="986160" y="1631014"/>
              <a:ext cx="790812" cy="1282545"/>
            </a:xfrm>
            <a:prstGeom prst="homePlate">
              <a:avLst>
                <a:gd name="adj" fmla="val 8439"/>
              </a:avLst>
            </a:prstGeom>
            <a:grpFill/>
            <a:ln w="317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ts val="1500"/>
                </a:lnSpc>
                <a:buFont typeface="Wingdings" pitchFamily="2" charset="2"/>
                <a:buNone/>
              </a:pPr>
              <a:endParaRPr lang="ko-KR" altLang="en-US" sz="15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2" name="순서도: 대체 처리 21"/>
            <p:cNvSpPr/>
            <p:nvPr/>
          </p:nvSpPr>
          <p:spPr bwMode="auto">
            <a:xfrm>
              <a:off x="386131" y="1631014"/>
              <a:ext cx="1299793" cy="1282545"/>
            </a:xfrm>
            <a:prstGeom prst="flowChartAlternateProcess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indent="85725" algn="ctr">
                <a:lnSpc>
                  <a:spcPts val="1500"/>
                </a:lnSpc>
                <a:buFont typeface="Wingdings" pitchFamily="2" charset="2"/>
                <a:buNone/>
              </a:pPr>
              <a:r>
                <a:rPr lang="ko-KR" altLang="en-US" sz="17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현장운영자</a:t>
              </a:r>
            </a:p>
          </p:txBody>
        </p:sp>
      </p:grpSp>
      <p:sp>
        <p:nvSpPr>
          <p:cNvPr id="23" name="모서리가 둥근 직사각형 22"/>
          <p:cNvSpPr/>
          <p:nvPr/>
        </p:nvSpPr>
        <p:spPr bwMode="auto">
          <a:xfrm>
            <a:off x="905042" y="3374214"/>
            <a:ext cx="8629484" cy="1144217"/>
          </a:xfrm>
          <a:prstGeom prst="roundRect">
            <a:avLst>
              <a:gd name="adj" fmla="val 164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701689" y="3510242"/>
            <a:ext cx="6832836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시군구지역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시도 지역 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담당자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등록 담당자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관할 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운영실태조사 참여현황 모니터링</a:t>
            </a:r>
          </a:p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관할 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운영실태조사 결과 조회 및 수정</a:t>
            </a:r>
          </a:p>
        </p:txBody>
      </p:sp>
      <p:grpSp>
        <p:nvGrpSpPr>
          <p:cNvPr id="25" name="그룹 24"/>
          <p:cNvGrpSpPr/>
          <p:nvPr/>
        </p:nvGrpSpPr>
        <p:grpSpPr>
          <a:xfrm>
            <a:off x="821662" y="3378989"/>
            <a:ext cx="1673888" cy="1139669"/>
            <a:chOff x="386131" y="1631014"/>
            <a:chExt cx="1390841" cy="1282545"/>
          </a:xfrm>
          <a:solidFill>
            <a:schemeClr val="accent1"/>
          </a:solidFill>
        </p:grpSpPr>
        <p:sp>
          <p:nvSpPr>
            <p:cNvPr id="26" name="오각형 25"/>
            <p:cNvSpPr/>
            <p:nvPr/>
          </p:nvSpPr>
          <p:spPr bwMode="auto">
            <a:xfrm>
              <a:off x="986160" y="1631014"/>
              <a:ext cx="790812" cy="1282545"/>
            </a:xfrm>
            <a:prstGeom prst="homePlate">
              <a:avLst>
                <a:gd name="adj" fmla="val 8439"/>
              </a:avLst>
            </a:prstGeom>
            <a:grpFill/>
            <a:ln w="317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ts val="1500"/>
                </a:lnSpc>
                <a:buFont typeface="Wingdings" pitchFamily="2" charset="2"/>
                <a:buNone/>
              </a:pPr>
              <a:endParaRPr lang="ko-KR" altLang="en-US" sz="15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27" name="순서도: 대체 처리 26"/>
            <p:cNvSpPr/>
            <p:nvPr/>
          </p:nvSpPr>
          <p:spPr bwMode="auto">
            <a:xfrm>
              <a:off x="386131" y="1631014"/>
              <a:ext cx="1299793" cy="1282545"/>
            </a:xfrm>
            <a:prstGeom prst="flowChartAlternateProcess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indent="85725" algn="ctr">
                <a:lnSpc>
                  <a:spcPts val="1500"/>
                </a:lnSpc>
                <a:buFont typeface="Wingdings" pitchFamily="2" charset="2"/>
                <a:buNone/>
              </a:pPr>
              <a:r>
                <a:rPr lang="ko-KR" altLang="en-US" sz="17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지역관리자</a:t>
              </a:r>
            </a:p>
          </p:txBody>
        </p:sp>
      </p:grpSp>
      <p:sp>
        <p:nvSpPr>
          <p:cNvPr id="28" name="모서리가 둥근 직사각형 27"/>
          <p:cNvSpPr/>
          <p:nvPr/>
        </p:nvSpPr>
        <p:spPr bwMode="auto">
          <a:xfrm>
            <a:off x="905042" y="4735176"/>
            <a:ext cx="8629484" cy="1144217"/>
          </a:xfrm>
          <a:prstGeom prst="roundRect">
            <a:avLst>
              <a:gd name="adj" fmla="val 16446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b="1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01689" y="4871204"/>
            <a:ext cx="6832836" cy="8771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운영평가 시스템 통합관리자</a:t>
            </a:r>
            <a:r>
              <a:rPr lang="en-US" altLang="ko-KR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(Administrator)</a:t>
            </a:r>
            <a:endParaRPr lang="ko-KR" altLang="en-US" sz="1500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평가 기준 설정 및 시스템 운영관리</a:t>
            </a:r>
          </a:p>
          <a:p>
            <a:pPr marL="180975" lvl="0" indent="-180975" defTabSz="914250" eaLnBrk="0" fontAlgn="auto">
              <a:spcBef>
                <a:spcPct val="200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45000"/>
              <a:buFont typeface="Wingdings" pitchFamily="2" charset="2"/>
              <a:buChar char="l"/>
              <a:tabLst>
                <a:tab pos="180975" algn="l"/>
              </a:tabLst>
              <a:defRPr/>
            </a:pP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전국 </a:t>
            </a:r>
            <a:r>
              <a:rPr lang="ko-KR" altLang="en-US" sz="1500" dirty="0" err="1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작은도서관의</a:t>
            </a:r>
            <a:r>
              <a:rPr lang="ko-KR" altLang="en-US" sz="1500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 통계 조회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821662" y="4739951"/>
            <a:ext cx="1673888" cy="1139669"/>
            <a:chOff x="386131" y="1631014"/>
            <a:chExt cx="1390841" cy="1282545"/>
          </a:xfrm>
          <a:solidFill>
            <a:schemeClr val="accent1"/>
          </a:solidFill>
        </p:grpSpPr>
        <p:sp>
          <p:nvSpPr>
            <p:cNvPr id="35" name="오각형 34"/>
            <p:cNvSpPr/>
            <p:nvPr/>
          </p:nvSpPr>
          <p:spPr bwMode="auto">
            <a:xfrm>
              <a:off x="986160" y="1631014"/>
              <a:ext cx="790812" cy="1282545"/>
            </a:xfrm>
            <a:prstGeom prst="homePlate">
              <a:avLst>
                <a:gd name="adj" fmla="val 8439"/>
              </a:avLst>
            </a:prstGeom>
            <a:grpFill/>
            <a:ln w="3175"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>
                <a:lnSpc>
                  <a:spcPts val="1500"/>
                </a:lnSpc>
                <a:buFont typeface="Wingdings" pitchFamily="2" charset="2"/>
                <a:buNone/>
              </a:pPr>
              <a:endParaRPr lang="ko-KR" altLang="en-US" sz="1500" b="1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36" name="순서도: 대체 처리 35"/>
            <p:cNvSpPr/>
            <p:nvPr/>
          </p:nvSpPr>
          <p:spPr bwMode="auto">
            <a:xfrm>
              <a:off x="386131" y="1631014"/>
              <a:ext cx="1299793" cy="1282545"/>
            </a:xfrm>
            <a:prstGeom prst="flowChartAlternateProcess">
              <a:avLst/>
            </a:prstGeom>
            <a:grpFill/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indent="85725" algn="ctr">
                <a:lnSpc>
                  <a:spcPct val="150000"/>
                </a:lnSpc>
              </a:pPr>
              <a:r>
                <a:rPr lang="ko-KR" altLang="en-US" sz="17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통합관리자</a:t>
              </a:r>
              <a:endParaRPr lang="en-US" altLang="ko-KR" sz="17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indent="85725" algn="ctr">
                <a:lnSpc>
                  <a:spcPts val="1500"/>
                </a:lnSpc>
              </a:pPr>
              <a:r>
                <a:rPr lang="en-US" altLang="ko-KR" sz="17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</a:t>
              </a:r>
              <a:r>
                <a:rPr lang="ko-KR" altLang="en-US" sz="1700" dirty="0" err="1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문체부</a:t>
              </a:r>
              <a:r>
                <a:rPr lang="en-US" altLang="ko-KR" sz="17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)</a:t>
              </a:r>
              <a:endParaRPr lang="ko-KR" altLang="en-US" sz="17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77845" y="679041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128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모서리가 둥근 직사각형 16"/>
          <p:cNvSpPr/>
          <p:nvPr/>
        </p:nvSpPr>
        <p:spPr bwMode="auto">
          <a:xfrm>
            <a:off x="526388" y="1405708"/>
            <a:ext cx="9355886" cy="5147492"/>
          </a:xfrm>
          <a:prstGeom prst="roundRect">
            <a:avLst>
              <a:gd name="adj" fmla="val 3411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대각선 방향의 모서리가 둥근 사각형 17"/>
          <p:cNvSpPr/>
          <p:nvPr/>
        </p:nvSpPr>
        <p:spPr bwMode="auto">
          <a:xfrm>
            <a:off x="526387" y="1152143"/>
            <a:ext cx="2235863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업무프로세스</a:t>
            </a:r>
          </a:p>
        </p:txBody>
      </p:sp>
      <p:sp>
        <p:nvSpPr>
          <p:cNvPr id="38" name="직사각형 26"/>
          <p:cNvSpPr/>
          <p:nvPr/>
        </p:nvSpPr>
        <p:spPr>
          <a:xfrm rot="10800000">
            <a:off x="1402608" y="2200378"/>
            <a:ext cx="3425655" cy="290955"/>
          </a:xfrm>
          <a:custGeom>
            <a:avLst/>
            <a:gdLst>
              <a:gd name="connsiteX0" fmla="*/ 0 w 3214457"/>
              <a:gd name="connsiteY0" fmla="*/ 0 h 438349"/>
              <a:gd name="connsiteX1" fmla="*/ 3214457 w 3214457"/>
              <a:gd name="connsiteY1" fmla="*/ 0 h 438349"/>
              <a:gd name="connsiteX2" fmla="*/ 3214457 w 3214457"/>
              <a:gd name="connsiteY2" fmla="*/ 438349 h 438349"/>
              <a:gd name="connsiteX3" fmla="*/ 0 w 3214457"/>
              <a:gd name="connsiteY3" fmla="*/ 438349 h 438349"/>
              <a:gd name="connsiteX4" fmla="*/ 0 w 3214457"/>
              <a:gd name="connsiteY4" fmla="*/ 0 h 438349"/>
              <a:gd name="connsiteX0" fmla="*/ 8813 w 3223270"/>
              <a:gd name="connsiteY0" fmla="*/ 0 h 438349"/>
              <a:gd name="connsiteX1" fmla="*/ 3223270 w 3223270"/>
              <a:gd name="connsiteY1" fmla="*/ 0 h 438349"/>
              <a:gd name="connsiteX2" fmla="*/ 3223270 w 3223270"/>
              <a:gd name="connsiteY2" fmla="*/ 438349 h 438349"/>
              <a:gd name="connsiteX3" fmla="*/ 8813 w 3223270"/>
              <a:gd name="connsiteY3" fmla="*/ 438349 h 438349"/>
              <a:gd name="connsiteX4" fmla="*/ 0 w 3223270"/>
              <a:gd name="connsiteY4" fmla="*/ 213172 h 438349"/>
              <a:gd name="connsiteX5" fmla="*/ 8813 w 3223270"/>
              <a:gd name="connsiteY5" fmla="*/ 0 h 438349"/>
              <a:gd name="connsiteX0" fmla="*/ 0 w 3214457"/>
              <a:gd name="connsiteY0" fmla="*/ 0 h 438349"/>
              <a:gd name="connsiteX1" fmla="*/ 3214457 w 3214457"/>
              <a:gd name="connsiteY1" fmla="*/ 0 h 438349"/>
              <a:gd name="connsiteX2" fmla="*/ 3214457 w 3214457"/>
              <a:gd name="connsiteY2" fmla="*/ 438349 h 438349"/>
              <a:gd name="connsiteX3" fmla="*/ 0 w 3214457"/>
              <a:gd name="connsiteY3" fmla="*/ 438349 h 438349"/>
              <a:gd name="connsiteX4" fmla="*/ 381712 w 3214457"/>
              <a:gd name="connsiteY4" fmla="*/ 222697 h 438349"/>
              <a:gd name="connsiteX5" fmla="*/ 0 w 3214457"/>
              <a:gd name="connsiteY5" fmla="*/ 0 h 438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4457" h="438349">
                <a:moveTo>
                  <a:pt x="0" y="0"/>
                </a:moveTo>
                <a:lnTo>
                  <a:pt x="3214457" y="0"/>
                </a:lnTo>
                <a:lnTo>
                  <a:pt x="3214457" y="438349"/>
                </a:lnTo>
                <a:lnTo>
                  <a:pt x="0" y="438349"/>
                </a:lnTo>
                <a:lnTo>
                  <a:pt x="381712" y="22269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191" tIns="50095" rIns="100191" bIns="50095" rtlCol="0" anchor="ctr"/>
          <a:lstStyle/>
          <a:p>
            <a:pPr algn="ctr"/>
            <a:endParaRPr lang="ko-KR" alt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시스템 개요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819150" y="2345856"/>
            <a:ext cx="2686149" cy="1519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600" spc="-164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01</a:t>
            </a:r>
          </a:p>
          <a:p>
            <a:pPr>
              <a:lnSpc>
                <a:spcPct val="120000"/>
              </a:lnSpc>
            </a:pPr>
            <a:r>
              <a:rPr lang="ko-KR" altLang="en-US" sz="1600" spc="-164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시군구</a:t>
            </a:r>
            <a:r>
              <a:rPr lang="en-US" altLang="ko-KR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지역관리자는 관할지역 신규</a:t>
            </a:r>
            <a:r>
              <a:rPr lang="en-US" altLang="ko-KR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/</a:t>
            </a: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폐관도서관 정보입력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832731" y="2345856"/>
            <a:ext cx="2686149" cy="1519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600" spc="-164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02</a:t>
            </a:r>
          </a:p>
          <a:p>
            <a:pPr>
              <a:lnSpc>
                <a:spcPct val="120000"/>
              </a:lnSpc>
            </a:pP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현장운영자는 </a:t>
            </a:r>
            <a:endParaRPr lang="en-US" altLang="ko-KR" sz="1600" spc="-164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통계 조사 설문 응답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6867426" y="2345856"/>
            <a:ext cx="2686149" cy="1519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600" spc="-164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03</a:t>
            </a:r>
          </a:p>
          <a:p>
            <a:pPr>
              <a:lnSpc>
                <a:spcPct val="120000"/>
              </a:lnSpc>
            </a:pPr>
            <a:r>
              <a:rPr lang="ko-KR" altLang="en-US" sz="1600" spc="-164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시군구</a:t>
            </a: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지역관리자는 </a:t>
            </a:r>
            <a:endParaRPr lang="en-US" altLang="ko-KR" sz="1600" spc="-164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설문 결과 및 오류 데이터 수정</a:t>
            </a: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832731" y="4307735"/>
            <a:ext cx="2686149" cy="1519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600" spc="-164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05</a:t>
            </a:r>
            <a:endParaRPr lang="en-US" altLang="ko-KR" sz="2600" spc="-164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64" dirty="0" err="1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문체부에서</a:t>
            </a: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개별도서관 </a:t>
            </a:r>
            <a:endParaRPr lang="en-US" altLang="ko-KR" sz="1600" spc="-164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최종 통계데이터 검증</a:t>
            </a:r>
            <a:endParaRPr lang="en-US" altLang="ko-KR" sz="1600" spc="-164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endParaRPr lang="ko-KR" altLang="en-US" sz="1600" spc="-164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6846312" y="4307735"/>
            <a:ext cx="2686149" cy="1519794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2600" spc="-164">
                <a:solidFill>
                  <a:schemeClr val="tx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04</a:t>
            </a:r>
            <a:r>
              <a:rPr lang="en-US" altLang="ko-KR" sz="2600" spc="-164">
                <a:solidFill>
                  <a:schemeClr val="accent5">
                    <a:lumMod val="60000"/>
                    <a:lumOff val="40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600" spc="-164" dirty="0">
              <a:solidFill>
                <a:schemeClr val="accent5">
                  <a:lumMod val="60000"/>
                  <a:lumOff val="4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시도별 담당자는 입력한 </a:t>
            </a:r>
            <a:endParaRPr lang="en-US" altLang="ko-KR" sz="1600" spc="-164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통계데이터 검증</a:t>
            </a:r>
            <a:r>
              <a:rPr lang="en-US" altLang="ko-KR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1600" spc="-164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수정</a:t>
            </a:r>
          </a:p>
        </p:txBody>
      </p:sp>
      <p:sp>
        <p:nvSpPr>
          <p:cNvPr id="8" name="다이아몬드 7"/>
          <p:cNvSpPr/>
          <p:nvPr/>
        </p:nvSpPr>
        <p:spPr>
          <a:xfrm>
            <a:off x="3328987" y="2805715"/>
            <a:ext cx="352425" cy="60007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다이아몬드 25"/>
          <p:cNvSpPr/>
          <p:nvPr/>
        </p:nvSpPr>
        <p:spPr>
          <a:xfrm>
            <a:off x="6347688" y="2805715"/>
            <a:ext cx="352425" cy="60007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다이아몬드 27"/>
          <p:cNvSpPr/>
          <p:nvPr/>
        </p:nvSpPr>
        <p:spPr>
          <a:xfrm>
            <a:off x="6667920" y="4779848"/>
            <a:ext cx="352425" cy="60007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다이아몬드 28"/>
          <p:cNvSpPr/>
          <p:nvPr/>
        </p:nvSpPr>
        <p:spPr>
          <a:xfrm>
            <a:off x="7867650" y="3637120"/>
            <a:ext cx="702728" cy="41705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77845" y="679041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30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 bwMode="auto">
          <a:xfrm>
            <a:off x="526388" y="1405707"/>
            <a:ext cx="9355886" cy="5045893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시스템 구성</a:t>
            </a:r>
          </a:p>
        </p:txBody>
      </p:sp>
      <p:sp>
        <p:nvSpPr>
          <p:cNvPr id="30" name="대각선 방향의 모서리가 둥근 사각형 29"/>
          <p:cNvSpPr/>
          <p:nvPr/>
        </p:nvSpPr>
        <p:spPr bwMode="auto">
          <a:xfrm>
            <a:off x="526386" y="1152143"/>
            <a:ext cx="4226589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관리자 권한 별 메뉴 구성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pc="-164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현장운영자</a:t>
            </a:r>
            <a:r>
              <a:rPr lang="en-US" altLang="ko-KR" spc="-164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AutoShape 57"/>
          <p:cNvSpPr>
            <a:spLocks noChangeArrowheads="1"/>
          </p:cNvSpPr>
          <p:nvPr/>
        </p:nvSpPr>
        <p:spPr bwMode="auto">
          <a:xfrm>
            <a:off x="940673" y="3894573"/>
            <a:ext cx="2545477" cy="171247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940673" y="3894573"/>
            <a:ext cx="2545478" cy="647086"/>
          </a:xfrm>
          <a:prstGeom prst="round2SameRect">
            <a:avLst>
              <a:gd name="adj1" fmla="val 18954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실태조사</a:t>
            </a:r>
          </a:p>
        </p:txBody>
      </p:sp>
      <p:sp>
        <p:nvSpPr>
          <p:cNvPr id="36" name="AutoShape 57"/>
          <p:cNvSpPr>
            <a:spLocks noChangeArrowheads="1"/>
          </p:cNvSpPr>
          <p:nvPr/>
        </p:nvSpPr>
        <p:spPr bwMode="auto">
          <a:xfrm>
            <a:off x="3900808" y="3894573"/>
            <a:ext cx="2545477" cy="171247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양쪽 모서리가 둥근 사각형 36"/>
          <p:cNvSpPr/>
          <p:nvPr/>
        </p:nvSpPr>
        <p:spPr>
          <a:xfrm>
            <a:off x="3900807" y="3894573"/>
            <a:ext cx="2545478" cy="647086"/>
          </a:xfrm>
          <a:prstGeom prst="round2SameRect">
            <a:avLst>
              <a:gd name="adj1" fmla="val 20426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도서관관리</a:t>
            </a:r>
          </a:p>
        </p:txBody>
      </p:sp>
      <p:sp>
        <p:nvSpPr>
          <p:cNvPr id="39" name="AutoShape 57"/>
          <p:cNvSpPr>
            <a:spLocks noChangeArrowheads="1"/>
          </p:cNvSpPr>
          <p:nvPr/>
        </p:nvSpPr>
        <p:spPr bwMode="auto">
          <a:xfrm>
            <a:off x="6869199" y="3894573"/>
            <a:ext cx="2545477" cy="171247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500">
              <a:solidFill>
                <a:srgbClr val="00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6869199" y="3894573"/>
            <a:ext cx="2545478" cy="647086"/>
          </a:xfrm>
          <a:prstGeom prst="round2SameRect">
            <a:avLst>
              <a:gd name="adj1" fmla="val 17482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운영자관리</a:t>
            </a:r>
          </a:p>
        </p:txBody>
      </p:sp>
      <p:sp>
        <p:nvSpPr>
          <p:cNvPr id="41" name="AutoShape 57"/>
          <p:cNvSpPr>
            <a:spLocks noChangeArrowheads="1"/>
          </p:cNvSpPr>
          <p:nvPr/>
        </p:nvSpPr>
        <p:spPr bwMode="auto">
          <a:xfrm>
            <a:off x="3900808" y="2361311"/>
            <a:ext cx="2545477" cy="1019121"/>
          </a:xfrm>
          <a:prstGeom prst="roundRect">
            <a:avLst>
              <a:gd name="adj" fmla="val 1402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r>
              <a:rPr lang="ko-KR" altLang="en-US" sz="18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운영평가시스템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166363" y="4723382"/>
            <a:ext cx="2147205" cy="5628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500" err="1"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>
                <a:latin typeface="나눔고딕" pitchFamily="50" charset="-127"/>
                <a:ea typeface="나눔고딕" pitchFamily="50" charset="-127"/>
              </a:rPr>
              <a:t>  운영실태조사 </a:t>
            </a:r>
            <a:r>
              <a:rPr lang="ko-KR" altLang="en-US" sz="1500" dirty="0">
                <a:latin typeface="나눔고딕" pitchFamily="50" charset="-127"/>
                <a:ea typeface="나눔고딕" pitchFamily="50" charset="-127"/>
              </a:rPr>
              <a:t>참여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07294" y="4697918"/>
            <a:ext cx="1748497" cy="33200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500" dirty="0">
                <a:latin typeface="나눔고딕" pitchFamily="50" charset="-127"/>
                <a:ea typeface="나눔고딕" pitchFamily="50" charset="-127"/>
              </a:rPr>
              <a:t>도서관 정보조회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66228" y="4697919"/>
            <a:ext cx="2128991" cy="33200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  <a:tabLst>
                <a:tab pos="180975" algn="l"/>
              </a:tabLst>
            </a:pPr>
            <a:r>
              <a:rPr lang="ko-KR" altLang="en-US" sz="1500" dirty="0">
                <a:latin typeface="나눔고딕" pitchFamily="50" charset="-127"/>
                <a:ea typeface="나눔고딕" pitchFamily="50" charset="-127"/>
              </a:rPr>
              <a:t>현장운영자</a:t>
            </a:r>
            <a:r>
              <a:rPr lang="en-US" altLang="ko-KR" sz="1500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1500" dirty="0">
                <a:latin typeface="나눔고딕" pitchFamily="50" charset="-127"/>
                <a:ea typeface="나눔고딕" pitchFamily="50" charset="-127"/>
              </a:rPr>
              <a:t>정보조회</a:t>
            </a:r>
          </a:p>
        </p:txBody>
      </p:sp>
      <p:cxnSp>
        <p:nvCxnSpPr>
          <p:cNvPr id="18" name="꺾인 연결선 17"/>
          <p:cNvCxnSpPr>
            <a:stCxn id="41" idx="2"/>
            <a:endCxn id="40" idx="3"/>
          </p:cNvCxnSpPr>
          <p:nvPr/>
        </p:nvCxnSpPr>
        <p:spPr>
          <a:xfrm rot="16200000" flipH="1">
            <a:off x="6400672" y="2153306"/>
            <a:ext cx="514141" cy="296839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8" idx="3"/>
            <a:endCxn id="41" idx="2"/>
          </p:cNvCxnSpPr>
          <p:nvPr/>
        </p:nvCxnSpPr>
        <p:spPr>
          <a:xfrm rot="5400000" flipH="1" flipV="1">
            <a:off x="3436409" y="2157436"/>
            <a:ext cx="514141" cy="2960135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꺾인 연결선 25"/>
          <p:cNvCxnSpPr>
            <a:endCxn id="37" idx="3"/>
          </p:cNvCxnSpPr>
          <p:nvPr/>
        </p:nvCxnSpPr>
        <p:spPr>
          <a:xfrm rot="5400000">
            <a:off x="4917467" y="3636515"/>
            <a:ext cx="514138" cy="1979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77845" y="679041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2247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526388" y="1405707"/>
            <a:ext cx="9355886" cy="5045893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시스템 구성</a:t>
            </a:r>
          </a:p>
        </p:txBody>
      </p:sp>
      <p:sp>
        <p:nvSpPr>
          <p:cNvPr id="47" name="대각선 방향의 모서리가 둥근 사각형 46"/>
          <p:cNvSpPr/>
          <p:nvPr/>
        </p:nvSpPr>
        <p:spPr bwMode="auto">
          <a:xfrm>
            <a:off x="526386" y="1152143"/>
            <a:ext cx="4226589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관리자 권한 별 메뉴 구성</a:t>
            </a:r>
            <a:r>
              <a:rPr lang="en-US" altLang="ko-KR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지역관리</a:t>
            </a:r>
            <a:r>
              <a:rPr lang="ko-KR" altLang="en-US" spc="-164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자</a:t>
            </a:r>
            <a:r>
              <a:rPr lang="en-US" altLang="ko-KR" spc="-164" dirty="0">
                <a:solidFill>
                  <a:srgbClr val="FFFF00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AutoShape 57"/>
          <p:cNvSpPr>
            <a:spLocks noChangeArrowheads="1"/>
          </p:cNvSpPr>
          <p:nvPr/>
        </p:nvSpPr>
        <p:spPr bwMode="auto">
          <a:xfrm>
            <a:off x="724773" y="3564373"/>
            <a:ext cx="1674355" cy="269672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양쪽 모서리가 둥근 사각형 54"/>
          <p:cNvSpPr/>
          <p:nvPr/>
        </p:nvSpPr>
        <p:spPr>
          <a:xfrm>
            <a:off x="724773" y="3564373"/>
            <a:ext cx="1674356" cy="647086"/>
          </a:xfrm>
          <a:prstGeom prst="round2SameRect">
            <a:avLst>
              <a:gd name="adj1" fmla="val 18954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실태조사</a:t>
            </a:r>
          </a:p>
        </p:txBody>
      </p:sp>
      <p:sp>
        <p:nvSpPr>
          <p:cNvPr id="56" name="AutoShape 57"/>
          <p:cNvSpPr>
            <a:spLocks noChangeArrowheads="1"/>
          </p:cNvSpPr>
          <p:nvPr/>
        </p:nvSpPr>
        <p:spPr bwMode="auto">
          <a:xfrm>
            <a:off x="2545046" y="3564373"/>
            <a:ext cx="1674355" cy="269672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양쪽 모서리가 둥근 사각형 56"/>
          <p:cNvSpPr/>
          <p:nvPr/>
        </p:nvSpPr>
        <p:spPr>
          <a:xfrm>
            <a:off x="2545045" y="3564373"/>
            <a:ext cx="1674356" cy="647086"/>
          </a:xfrm>
          <a:prstGeom prst="round2SameRect">
            <a:avLst>
              <a:gd name="adj1" fmla="val 20426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평가</a:t>
            </a:r>
          </a:p>
        </p:txBody>
      </p:sp>
      <p:sp>
        <p:nvSpPr>
          <p:cNvPr id="60" name="AutoShape 57"/>
          <p:cNvSpPr>
            <a:spLocks noChangeArrowheads="1"/>
          </p:cNvSpPr>
          <p:nvPr/>
        </p:nvSpPr>
        <p:spPr bwMode="auto">
          <a:xfrm>
            <a:off x="3931592" y="2021269"/>
            <a:ext cx="2545477" cy="1019121"/>
          </a:xfrm>
          <a:prstGeom prst="roundRect">
            <a:avLst>
              <a:gd name="adj" fmla="val 1402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r>
              <a:rPr lang="ko-KR" altLang="en-US" sz="18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운영평가시스템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9483" y="4282407"/>
            <a:ext cx="1616305" cy="618233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 err="1"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 운영실태조사</a:t>
            </a:r>
            <a:endParaRPr lang="en-US" altLang="ko-KR" sz="1400" dirty="0"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64" name="꺾인 연결선 63"/>
          <p:cNvCxnSpPr>
            <a:stCxn id="60" idx="2"/>
            <a:endCxn id="80" idx="3"/>
          </p:cNvCxnSpPr>
          <p:nvPr/>
        </p:nvCxnSpPr>
        <p:spPr>
          <a:xfrm rot="16200000" flipH="1">
            <a:off x="6770470" y="1474250"/>
            <a:ext cx="523983" cy="365626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꺾인 연결선 64"/>
          <p:cNvCxnSpPr>
            <a:stCxn id="55" idx="3"/>
            <a:endCxn id="60" idx="2"/>
          </p:cNvCxnSpPr>
          <p:nvPr/>
        </p:nvCxnSpPr>
        <p:spPr>
          <a:xfrm rot="5400000" flipH="1" flipV="1">
            <a:off x="3121150" y="1481192"/>
            <a:ext cx="523983" cy="3642380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꺾인 연결선 65"/>
          <p:cNvCxnSpPr>
            <a:stCxn id="60" idx="2"/>
            <a:endCxn id="57" idx="3"/>
          </p:cNvCxnSpPr>
          <p:nvPr/>
        </p:nvCxnSpPr>
        <p:spPr>
          <a:xfrm rot="5400000">
            <a:off x="4031286" y="2391327"/>
            <a:ext cx="523983" cy="1822108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AutoShape 57"/>
          <p:cNvSpPr>
            <a:spLocks noChangeArrowheads="1"/>
          </p:cNvSpPr>
          <p:nvPr/>
        </p:nvSpPr>
        <p:spPr bwMode="auto">
          <a:xfrm>
            <a:off x="4369965" y="3564373"/>
            <a:ext cx="1674355" cy="269672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양쪽 모서리가 둥근 사각형 75"/>
          <p:cNvSpPr/>
          <p:nvPr/>
        </p:nvSpPr>
        <p:spPr>
          <a:xfrm>
            <a:off x="4369964" y="3564373"/>
            <a:ext cx="1674356" cy="647086"/>
          </a:xfrm>
          <a:prstGeom prst="round2SameRect">
            <a:avLst>
              <a:gd name="adj1" fmla="val 20426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통계</a:t>
            </a:r>
          </a:p>
        </p:txBody>
      </p:sp>
      <p:sp>
        <p:nvSpPr>
          <p:cNvPr id="77" name="AutoShape 57"/>
          <p:cNvSpPr>
            <a:spLocks noChangeArrowheads="1"/>
          </p:cNvSpPr>
          <p:nvPr/>
        </p:nvSpPr>
        <p:spPr bwMode="auto">
          <a:xfrm>
            <a:off x="6196690" y="3564373"/>
            <a:ext cx="1674355" cy="269672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8" name="양쪽 모서리가 둥근 사각형 77"/>
          <p:cNvSpPr/>
          <p:nvPr/>
        </p:nvSpPr>
        <p:spPr>
          <a:xfrm>
            <a:off x="6196689" y="3564373"/>
            <a:ext cx="1674356" cy="647086"/>
          </a:xfrm>
          <a:prstGeom prst="round2SameRect">
            <a:avLst>
              <a:gd name="adj1" fmla="val 20426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도서관관리</a:t>
            </a:r>
          </a:p>
        </p:txBody>
      </p:sp>
      <p:sp>
        <p:nvSpPr>
          <p:cNvPr id="79" name="AutoShape 57"/>
          <p:cNvSpPr>
            <a:spLocks noChangeArrowheads="1"/>
          </p:cNvSpPr>
          <p:nvPr/>
        </p:nvSpPr>
        <p:spPr bwMode="auto">
          <a:xfrm>
            <a:off x="8023415" y="3564373"/>
            <a:ext cx="1674355" cy="2696727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0" name="양쪽 모서리가 둥근 사각형 79"/>
          <p:cNvSpPr/>
          <p:nvPr/>
        </p:nvSpPr>
        <p:spPr>
          <a:xfrm>
            <a:off x="8023414" y="3564373"/>
            <a:ext cx="1674356" cy="647086"/>
          </a:xfrm>
          <a:prstGeom prst="round2SameRect">
            <a:avLst>
              <a:gd name="adj1" fmla="val 20426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운영자관리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550093" y="4282407"/>
            <a:ext cx="1616305" cy="1199418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 err="1"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 운영평가</a:t>
            </a: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자체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평가모델설정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72329" y="4282407"/>
            <a:ext cx="1746770" cy="1650310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도서관 운영현황</a:t>
            </a:r>
            <a:endParaRPr lang="en-US" altLang="ko-KR" sz="1400" dirty="0">
              <a:latin typeface="나눔고딕" pitchFamily="50" charset="-127"/>
              <a:ea typeface="나눔고딕" pitchFamily="50" charset="-127"/>
            </a:endParaRP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실태조사 결과</a:t>
            </a: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운영평가 통계</a:t>
            </a:r>
            <a:endParaRPr lang="en-US" altLang="ko-KR" sz="1400" dirty="0">
              <a:latin typeface="나눔고딕" pitchFamily="50" charset="-127"/>
              <a:ea typeface="나눔고딕" pitchFamily="50" charset="-127"/>
            </a:endParaRP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b="1" dirty="0">
                <a:solidFill>
                  <a:srgbClr val="FF0000"/>
                </a:solidFill>
                <a:latin typeface="나눔고딕" pitchFamily="50" charset="-127"/>
                <a:ea typeface="나눔고딕" pitchFamily="50" charset="-127"/>
              </a:rPr>
              <a:t>변경이력조회</a:t>
            </a: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데이터출력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02185" y="4282407"/>
            <a:ext cx="1616305" cy="1263538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도서관 조회</a:t>
            </a: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도서관 신규등록</a:t>
            </a: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도서관 등록취소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폐관</a:t>
            </a:r>
            <a:r>
              <a:rPr lang="en-US" altLang="ko-KR" sz="1400" dirty="0"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sz="1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032041" y="4282407"/>
            <a:ext cx="1616305" cy="660809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현장운영자 조회</a:t>
            </a:r>
          </a:p>
          <a:p>
            <a:pPr marL="182563" indent="-182563">
              <a:lnSpc>
                <a:spcPct val="120000"/>
              </a:lnSpc>
              <a:spcAft>
                <a:spcPts val="500"/>
              </a:spcAft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400" dirty="0">
                <a:latin typeface="나눔고딕" pitchFamily="50" charset="-127"/>
                <a:ea typeface="나눔고딕" pitchFamily="50" charset="-127"/>
              </a:rPr>
              <a:t>지역관리자 조회</a:t>
            </a:r>
          </a:p>
        </p:txBody>
      </p:sp>
      <p:cxnSp>
        <p:nvCxnSpPr>
          <p:cNvPr id="26" name="꺾인 연결선 25"/>
          <p:cNvCxnSpPr>
            <a:stCxn id="60" idx="2"/>
            <a:endCxn id="76" idx="3"/>
          </p:cNvCxnSpPr>
          <p:nvPr/>
        </p:nvCxnSpPr>
        <p:spPr>
          <a:xfrm rot="16200000" flipH="1">
            <a:off x="4943745" y="3300975"/>
            <a:ext cx="523983" cy="2811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꺾인 연결선 85"/>
          <p:cNvCxnSpPr>
            <a:stCxn id="60" idx="2"/>
            <a:endCxn id="78" idx="3"/>
          </p:cNvCxnSpPr>
          <p:nvPr/>
        </p:nvCxnSpPr>
        <p:spPr>
          <a:xfrm rot="16200000" flipH="1">
            <a:off x="5857108" y="2387613"/>
            <a:ext cx="523983" cy="1829536"/>
          </a:xfrm>
          <a:prstGeom prst="bentConnector3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77845" y="679041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436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/>
          <p:nvPr/>
        </p:nvSpPr>
        <p:spPr>
          <a:xfrm>
            <a:off x="778748" y="5283336"/>
            <a:ext cx="538586" cy="33200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pPr algn="ctr"/>
            <a:r>
              <a:rPr lang="ko-KR" altLang="en-US" sz="1500" spc="-164" dirty="0">
                <a:solidFill>
                  <a:srgbClr val="5D9CC0"/>
                </a:solidFill>
                <a:latin typeface="나눔고딕" pitchFamily="50" charset="-127"/>
                <a:ea typeface="나눔고딕" pitchFamily="50" charset="-127"/>
              </a:rPr>
              <a:t>예시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482394" y="5222874"/>
            <a:ext cx="7608706" cy="1301497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3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서울시  관리자   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SE  +  G +  XXXXX(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일련번호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경기도 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xx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xx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구 관리자    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GG  +  L  + XXXXX(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일련번호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경기도 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xx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 관리자   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GG  +  S  + XXXXX(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일련번호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  <a:p>
            <a:pPr marL="180975" indent="-180975">
              <a:lnSpc>
                <a:spcPct val="13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서울시 금천구 </a:t>
            </a:r>
            <a:r>
              <a:rPr lang="ko-KR" altLang="en-US" sz="1500" spc="-164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작은도서관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 현장운영자   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SE  +  M  + XXXXX(</a:t>
            </a:r>
            <a:r>
              <a:rPr lang="ko-KR" altLang="en-US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일련번호</a:t>
            </a:r>
            <a:r>
              <a:rPr lang="en-US" altLang="ko-KR" sz="1500" spc="-164" dirty="0">
                <a:solidFill>
                  <a:schemeClr val="tx1">
                    <a:lumMod val="50000"/>
                    <a:lumOff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526388" y="1405707"/>
            <a:ext cx="9355886" cy="3635207"/>
          </a:xfrm>
          <a:prstGeom prst="roundRect">
            <a:avLst>
              <a:gd name="adj" fmla="val 3743"/>
            </a:avLst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buFont typeface="Wingdings" pitchFamily="2" charset="2"/>
              <a:buNone/>
            </a:pP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058056" y="330712"/>
            <a:ext cx="18242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나</a:t>
            </a:r>
            <a:r>
              <a:rPr kumimoji="0" lang="en-US" altLang="ko-KR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kumimoji="0" lang="ko-KR" altLang="en-US" sz="2400" spc="-15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시스템 구성</a:t>
            </a:r>
          </a:p>
        </p:txBody>
      </p:sp>
      <p:sp>
        <p:nvSpPr>
          <p:cNvPr id="26" name="대각선 방향의 모서리가 둥근 사각형 25"/>
          <p:cNvSpPr/>
          <p:nvPr/>
        </p:nvSpPr>
        <p:spPr bwMode="auto">
          <a:xfrm>
            <a:off x="526387" y="1152143"/>
            <a:ext cx="2056086" cy="60923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5446F"/>
          </a:solidFill>
          <a:ln w="6858">
            <a:solidFill>
              <a:srgbClr val="323C4B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85725">
              <a:buFont typeface="Wingdings" pitchFamily="2" charset="2"/>
              <a:buNone/>
            </a:pPr>
            <a:r>
              <a:rPr lang="ko-KR" altLang="en-US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아이디 부여체계</a:t>
            </a:r>
            <a:endParaRPr lang="en-US" altLang="ko-KR" dirty="0">
              <a:solidFill>
                <a:srgbClr val="FFFF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AutoShape 57"/>
          <p:cNvSpPr>
            <a:spLocks noChangeArrowheads="1"/>
          </p:cNvSpPr>
          <p:nvPr/>
        </p:nvSpPr>
        <p:spPr bwMode="auto">
          <a:xfrm>
            <a:off x="778749" y="2146240"/>
            <a:ext cx="3440826" cy="2406710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양쪽 모서리가 둥근 사각형 27"/>
          <p:cNvSpPr/>
          <p:nvPr/>
        </p:nvSpPr>
        <p:spPr>
          <a:xfrm>
            <a:off x="778748" y="2146240"/>
            <a:ext cx="3440827" cy="647086"/>
          </a:xfrm>
          <a:prstGeom prst="round2SameRect">
            <a:avLst>
              <a:gd name="adj1" fmla="val 18954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광역시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/</a:t>
            </a:r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도 지역 코드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(2</a:t>
            </a:r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자리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)</a:t>
            </a:r>
            <a:endParaRPr lang="ko-KR" altLang="en-US" sz="1500" dirty="0">
              <a:solidFill>
                <a:schemeClr val="bg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30" name="AutoShape 57"/>
          <p:cNvSpPr>
            <a:spLocks noChangeArrowheads="1"/>
          </p:cNvSpPr>
          <p:nvPr/>
        </p:nvSpPr>
        <p:spPr bwMode="auto">
          <a:xfrm>
            <a:off x="4724399" y="2146240"/>
            <a:ext cx="2238375" cy="2406710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1" name="양쪽 모서리가 둥근 사각형 30"/>
          <p:cNvSpPr/>
          <p:nvPr/>
        </p:nvSpPr>
        <p:spPr>
          <a:xfrm>
            <a:off x="4724399" y="2146240"/>
            <a:ext cx="2238376" cy="647086"/>
          </a:xfrm>
          <a:prstGeom prst="round2SameRect">
            <a:avLst>
              <a:gd name="adj1" fmla="val 18954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권한 코드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(1</a:t>
            </a:r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자리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)</a:t>
            </a:r>
            <a:endParaRPr lang="ko-KR" altLang="en-US" sz="1500" dirty="0">
              <a:solidFill>
                <a:schemeClr val="bg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39" name="AutoShape 57"/>
          <p:cNvSpPr>
            <a:spLocks noChangeArrowheads="1"/>
          </p:cNvSpPr>
          <p:nvPr/>
        </p:nvSpPr>
        <p:spPr bwMode="auto">
          <a:xfrm>
            <a:off x="7491348" y="2146240"/>
            <a:ext cx="2167003" cy="2406710"/>
          </a:xfrm>
          <a:prstGeom prst="roundRect">
            <a:avLst>
              <a:gd name="adj" fmla="val 6550"/>
            </a:avLst>
          </a:prstGeom>
          <a:solidFill>
            <a:schemeClr val="bg1"/>
          </a:solidFill>
          <a:ln w="9525" algn="ctr">
            <a:solidFill>
              <a:schemeClr val="accent5"/>
            </a:solidFill>
            <a:round/>
            <a:headEnd/>
            <a:tailEnd/>
          </a:ln>
        </p:spPr>
        <p:txBody>
          <a:bodyPr wrap="none" lIns="88596" tIns="44298" rIns="88596" bIns="44298" anchor="ctr"/>
          <a:lstStyle>
            <a:defPPr>
              <a:defRPr lang="ko-KR"/>
            </a:defPPr>
            <a:lvl1pPr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latinLnBrk="1"/>
            <a:endParaRPr lang="ko-KR" altLang="en-US" sz="180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양쪽 모서리가 둥근 사각형 39"/>
          <p:cNvSpPr/>
          <p:nvPr/>
        </p:nvSpPr>
        <p:spPr>
          <a:xfrm>
            <a:off x="7491348" y="2146240"/>
            <a:ext cx="2167004" cy="647086"/>
          </a:xfrm>
          <a:prstGeom prst="round2SameRect">
            <a:avLst>
              <a:gd name="adj1" fmla="val 18954"/>
              <a:gd name="adj2" fmla="val 0"/>
            </a:avLst>
          </a:prstGeom>
          <a:solidFill>
            <a:schemeClr val="accent5"/>
          </a:solidFill>
          <a:ln w="9525">
            <a:solidFill>
              <a:schemeClr val="accent5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968375" eaLnBrk="0" hangingPunct="0"/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일련번호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(5</a:t>
            </a:r>
            <a:r>
              <a:rPr lang="ko-KR" altLang="en-US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자리</a:t>
            </a:r>
            <a:r>
              <a:rPr lang="en-US" altLang="ko-KR" sz="1500" dirty="0">
                <a:solidFill>
                  <a:schemeClr val="bg1"/>
                </a:solidFill>
                <a:latin typeface="나눔고딕 Bold" panose="020D0804000000000000" pitchFamily="50" charset="-127"/>
                <a:ea typeface="나눔고딕 Bold" panose="020D0804000000000000" pitchFamily="50" charset="-127"/>
              </a:rPr>
              <a:t>)</a:t>
            </a:r>
            <a:endParaRPr lang="ko-KR" altLang="en-US" sz="1500" dirty="0">
              <a:solidFill>
                <a:schemeClr val="bg1"/>
              </a:solidFill>
              <a:latin typeface="나눔고딕 Bold" panose="020D0804000000000000" pitchFamily="50" charset="-127"/>
              <a:ea typeface="나눔고딕 Bold" panose="020D0804000000000000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3492" y="2835034"/>
            <a:ext cx="3417963" cy="1873961"/>
          </a:xfrm>
          <a:prstGeom prst="rect">
            <a:avLst/>
          </a:prstGeom>
          <a:noFill/>
        </p:spPr>
        <p:txBody>
          <a:bodyPr wrap="none" lIns="100191" tIns="50095" rIns="100191" bIns="50095" rtlCol="0">
            <a:spAutoFit/>
          </a:bodyPr>
          <a:lstStyle/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서울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-SE/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부산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-BS/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대구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-DG/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인천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-IC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경기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-GG/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광주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-GJ/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대전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-DJ 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울산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-US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세종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-SJ/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경기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-GG/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강원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-GW/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충북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-CB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충남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-CN/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전북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-JB/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전남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-JN/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경북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-GB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</a:pP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경남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-GN/</a:t>
            </a:r>
            <a:r>
              <a:rPr lang="ko-KR" altLang="en-US" sz="1600" dirty="0">
                <a:latin typeface="나눔고딕" pitchFamily="50" charset="-127"/>
                <a:ea typeface="나눔고딕" pitchFamily="50" charset="-127"/>
              </a:rPr>
              <a:t>제주</a:t>
            </a:r>
            <a:r>
              <a:rPr lang="en-US" altLang="ko-KR" sz="1600" dirty="0">
                <a:latin typeface="나눔고딕" pitchFamily="50" charset="-127"/>
                <a:ea typeface="나눔고딕" pitchFamily="50" charset="-127"/>
              </a:rPr>
              <a:t>-JJ</a:t>
            </a:r>
          </a:p>
          <a:p>
            <a:pPr>
              <a:lnSpc>
                <a:spcPct val="120000"/>
              </a:lnSpc>
              <a:buClr>
                <a:schemeClr val="bg1">
                  <a:lumMod val="65000"/>
                </a:schemeClr>
              </a:buClr>
            </a:pPr>
            <a:endParaRPr lang="ko-KR" altLang="en-US" sz="16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23553" y="2915527"/>
            <a:ext cx="2305921" cy="1283030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 marL="180975" indent="-180975">
              <a:lnSpc>
                <a:spcPct val="12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현장운영자 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-  M</a:t>
            </a:r>
          </a:p>
          <a:p>
            <a:pPr marL="180975" indent="-180975">
              <a:lnSpc>
                <a:spcPct val="12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시 담당자 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-  S</a:t>
            </a:r>
          </a:p>
          <a:p>
            <a:pPr marL="180975" indent="-180975">
              <a:lnSpc>
                <a:spcPct val="12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광역시 담당자 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- G </a:t>
            </a:r>
          </a:p>
          <a:p>
            <a:pPr marL="180975" indent="-180975">
              <a:lnSpc>
                <a:spcPct val="120000"/>
              </a:lnSpc>
              <a:buClr>
                <a:schemeClr val="bg1">
                  <a:lumMod val="65000"/>
                </a:schemeClr>
              </a:buClr>
              <a:buFont typeface="Arial" pitchFamily="34" charset="0"/>
              <a:buChar char="•"/>
            </a:pPr>
            <a:r>
              <a:rPr lang="ko-KR" altLang="en-US" sz="1600" spc="-164" dirty="0" err="1">
                <a:latin typeface="나눔고딕" pitchFamily="50" charset="-127"/>
                <a:ea typeface="나눔고딕" pitchFamily="50" charset="-127"/>
              </a:rPr>
              <a:t>행정구</a:t>
            </a: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 담당자</a:t>
            </a:r>
            <a:r>
              <a:rPr lang="en-US" altLang="ko-KR" sz="1600" spc="-164" dirty="0">
                <a:latin typeface="나눔고딕" pitchFamily="50" charset="-127"/>
                <a:ea typeface="나눔고딕" pitchFamily="50" charset="-127"/>
              </a:rPr>
              <a:t>-L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805674" y="2945868"/>
            <a:ext cx="1728852" cy="593611"/>
          </a:xfrm>
          <a:prstGeom prst="rect">
            <a:avLst/>
          </a:prstGeom>
          <a:noFill/>
        </p:spPr>
        <p:txBody>
          <a:bodyPr wrap="square" lIns="100191" tIns="50095" rIns="100191" bIns="50095" rtlCol="0">
            <a:sp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순차적으로 부여된 </a:t>
            </a:r>
            <a:endParaRPr lang="en-US" altLang="ko-KR" sz="1600" spc="-164" dirty="0">
              <a:latin typeface="나눔고딕" pitchFamily="50" charset="-127"/>
              <a:ea typeface="나눔고딕" pitchFamily="50" charset="-127"/>
            </a:endParaRPr>
          </a:p>
          <a:p>
            <a:pPr>
              <a:buClr>
                <a:schemeClr val="bg1">
                  <a:lumMod val="65000"/>
                </a:schemeClr>
              </a:buClr>
            </a:pPr>
            <a:r>
              <a:rPr lang="ko-KR" altLang="en-US" sz="1600" spc="-164" dirty="0">
                <a:latin typeface="나눔고딕" pitchFamily="50" charset="-127"/>
                <a:ea typeface="나눔고딕" pitchFamily="50" charset="-127"/>
              </a:rPr>
              <a:t>일련번호</a:t>
            </a:r>
            <a:endParaRPr lang="en-US" altLang="ko-KR" sz="1600" spc="-164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774" y="2806787"/>
            <a:ext cx="6046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+</a:t>
            </a:r>
            <a:endParaRPr lang="ko-KR" altLang="en-US" sz="5000" dirty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15051" y="2806787"/>
            <a:ext cx="6046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0" dirty="0">
                <a:solidFill>
                  <a:schemeClr val="accent5"/>
                </a:solidFill>
                <a:latin typeface="나눔고딕" pitchFamily="50" charset="-127"/>
                <a:ea typeface="나눔고딕" pitchFamily="50" charset="-127"/>
              </a:rPr>
              <a:t>+</a:t>
            </a:r>
            <a:endParaRPr lang="ko-KR" altLang="en-US" sz="5000" dirty="0">
              <a:solidFill>
                <a:schemeClr val="accent5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77845" y="6790410"/>
            <a:ext cx="2616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나눔고딕" panose="020D0604000000000000" pitchFamily="50" charset="-127"/>
                <a:ea typeface="나눔고딕" panose="020D0604000000000000" pitchFamily="50" charset="-127"/>
              </a:rPr>
              <a:t>8</a:t>
            </a:r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21850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heme/theme1.xml><?xml version="1.0" encoding="utf-8"?>
<a:theme xmlns:a="http://schemas.openxmlformats.org/drawingml/2006/main" name="7_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smtClean="0">
            <a:latin typeface="맑은 고딕" pitchFamily="50" charset="-127"/>
            <a:ea typeface="맑은 고딕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66139</TotalTime>
  <Words>1562</Words>
  <Application>Microsoft Office PowerPoint</Application>
  <PresentationFormat>사용자 지정</PresentationFormat>
  <Paragraphs>443</Paragraphs>
  <Slides>48</Slides>
  <Notes>48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64" baseType="lpstr">
      <vt:lpstr>굴림</vt:lpstr>
      <vt:lpstr>나눔고딕 ExtraBold</vt:lpstr>
      <vt:lpstr>올레체EB</vt:lpstr>
      <vt:lpstr>맑은 고딕</vt:lpstr>
      <vt:lpstr>다음_Regular</vt:lpstr>
      <vt:lpstr>산돌고딕 M</vt:lpstr>
      <vt:lpstr>Arial</vt:lpstr>
      <vt:lpstr>나눔명조 ExtraBold</vt:lpstr>
      <vt:lpstr>다음_SemiBold</vt:lpstr>
      <vt:lpstr>08서울남산체 B</vt:lpstr>
      <vt:lpstr>Wingdings 2</vt:lpstr>
      <vt:lpstr>나눔고딕</vt:lpstr>
      <vt:lpstr>나눔고딕 Bold</vt:lpstr>
      <vt:lpstr>나눔명조</vt:lpstr>
      <vt:lpstr>Wingdings</vt:lpstr>
      <vt:lpstr>7_기본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채움씨앤아이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작은도서관운영평가시스템 지역관리자 대상 교육</dc:title>
  <dc:creator>채움씨앤아이</dc:creator>
  <cp:lastModifiedBy>eeeji13@gmail.com</cp:lastModifiedBy>
  <cp:revision>2142</cp:revision>
  <cp:lastPrinted>2019-12-27T09:20:24Z</cp:lastPrinted>
  <dcterms:created xsi:type="dcterms:W3CDTF">2009-09-07T08:12:04Z</dcterms:created>
  <dcterms:modified xsi:type="dcterms:W3CDTF">2021-01-25T07:33:49Z</dcterms:modified>
</cp:coreProperties>
</file>