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6858000" cy="9906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F04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9154" autoAdjust="0"/>
  </p:normalViewPr>
  <p:slideViewPr>
    <p:cSldViewPr snapToGrid="0">
      <p:cViewPr varScale="1">
        <p:scale>
          <a:sx n="53" d="100"/>
          <a:sy n="53" d="100"/>
        </p:scale>
        <p:origin x="-2226" y="-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D7A669-7F64-4F88-A570-3A8B697D8AD9}" type="doc">
      <dgm:prSet loTypeId="urn:microsoft.com/office/officeart/2005/8/layout/orgChart1" loCatId="hierarchy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pPr latinLnBrk="1"/>
          <a:endParaRPr lang="ko-KR" altLang="en-US"/>
        </a:p>
      </dgm:t>
    </dgm:pt>
    <dgm:pt modelId="{AFD87E72-E9D5-4F3B-9584-7DEA3D6BA5D0}">
      <dgm:prSet phldrT="[텍스트]" custT="1"/>
      <dgm:spPr/>
      <dgm:t>
        <a:bodyPr/>
        <a:lstStyle/>
        <a:p>
          <a:pPr latinLnBrk="1"/>
          <a:r>
            <a:rPr lang="ko-KR" altLang="en-US" sz="2000" dirty="0" smtClean="0"/>
            <a:t>한국</a:t>
          </a:r>
          <a:endParaRPr lang="en-US" altLang="ko-KR" sz="2000" dirty="0" smtClean="0"/>
        </a:p>
        <a:p>
          <a:pPr latinLnBrk="1"/>
          <a:r>
            <a:rPr lang="ko-KR" altLang="en-US" sz="2000" dirty="0" smtClean="0"/>
            <a:t>도서관협회</a:t>
          </a:r>
          <a:endParaRPr lang="ko-KR" altLang="en-US" sz="2000" dirty="0"/>
        </a:p>
      </dgm:t>
    </dgm:pt>
    <dgm:pt modelId="{4C54FCC6-C924-4634-BEDB-7F94AB7E91B9}" type="parTrans" cxnId="{62BBDE6D-26F9-4F30-94E4-5BDF11784605}">
      <dgm:prSet/>
      <dgm:spPr/>
      <dgm:t>
        <a:bodyPr/>
        <a:lstStyle/>
        <a:p>
          <a:pPr latinLnBrk="1"/>
          <a:endParaRPr lang="ko-KR" altLang="en-US"/>
        </a:p>
      </dgm:t>
    </dgm:pt>
    <dgm:pt modelId="{EB1CD021-A82F-49F4-8CA0-C0F71101B9A0}" type="sibTrans" cxnId="{62BBDE6D-26F9-4F30-94E4-5BDF11784605}">
      <dgm:prSet/>
      <dgm:spPr/>
      <dgm:t>
        <a:bodyPr/>
        <a:lstStyle/>
        <a:p>
          <a:pPr latinLnBrk="1"/>
          <a:endParaRPr lang="ko-KR" altLang="en-US"/>
        </a:p>
      </dgm:t>
    </dgm:pt>
    <dgm:pt modelId="{D776191E-A059-4228-B60D-13D5574AFDE1}" type="asst">
      <dgm:prSet phldrT="[텍스트]" custT="1"/>
      <dgm:spPr/>
      <dgm:t>
        <a:bodyPr/>
        <a:lstStyle/>
        <a:p>
          <a:pPr latinLnBrk="1"/>
          <a:r>
            <a:rPr lang="ko-KR" altLang="en-US" sz="2800" dirty="0" smtClean="0"/>
            <a:t>책의 세계</a:t>
          </a:r>
          <a:endParaRPr lang="ko-KR" altLang="en-US" sz="2800" dirty="0"/>
        </a:p>
      </dgm:t>
    </dgm:pt>
    <dgm:pt modelId="{22167734-61C0-42E4-A73E-1778F74415CA}" type="parTrans" cxnId="{2A2D0CFC-776F-48EB-B7FE-8715FD92547A}">
      <dgm:prSet/>
      <dgm:spPr/>
      <dgm:t>
        <a:bodyPr/>
        <a:lstStyle/>
        <a:p>
          <a:pPr latinLnBrk="1"/>
          <a:endParaRPr lang="ko-KR" altLang="en-US"/>
        </a:p>
      </dgm:t>
    </dgm:pt>
    <dgm:pt modelId="{CFD4F9B4-6707-4B9A-A7F6-D83BAE52066E}" type="sibTrans" cxnId="{2A2D0CFC-776F-48EB-B7FE-8715FD92547A}">
      <dgm:prSet/>
      <dgm:spPr/>
      <dgm:t>
        <a:bodyPr/>
        <a:lstStyle/>
        <a:p>
          <a:pPr latinLnBrk="1"/>
          <a:endParaRPr lang="ko-KR" altLang="en-US"/>
        </a:p>
      </dgm:t>
    </dgm:pt>
    <dgm:pt modelId="{828E682A-70C7-4ECE-AB96-CCCAF04F76B8}">
      <dgm:prSet phldrT="[텍스트]"/>
      <dgm:spPr/>
      <dgm:t>
        <a:bodyPr/>
        <a:lstStyle/>
        <a:p>
          <a:pPr latinLnBrk="1"/>
          <a:r>
            <a:rPr lang="ko-KR" altLang="en-US" dirty="0" smtClean="0"/>
            <a:t>학관도 동아리</a:t>
          </a:r>
          <a:endParaRPr lang="en-US" altLang="ko-KR" dirty="0" smtClean="0"/>
        </a:p>
        <a:p>
          <a:pPr latinLnBrk="1"/>
          <a:r>
            <a:rPr lang="ko-KR" altLang="en-US" dirty="0" smtClean="0"/>
            <a:t>학생</a:t>
          </a:r>
          <a:endParaRPr lang="ko-KR" altLang="en-US" dirty="0"/>
        </a:p>
      </dgm:t>
    </dgm:pt>
    <dgm:pt modelId="{FB86B281-6019-47C4-B134-DC730056E491}" type="parTrans" cxnId="{5BBED973-AA24-4A7A-ABD1-9C4EFC1CAF89}">
      <dgm:prSet/>
      <dgm:spPr/>
      <dgm:t>
        <a:bodyPr/>
        <a:lstStyle/>
        <a:p>
          <a:pPr latinLnBrk="1"/>
          <a:endParaRPr lang="ko-KR" altLang="en-US"/>
        </a:p>
      </dgm:t>
    </dgm:pt>
    <dgm:pt modelId="{1C7A8339-BC9A-4F1D-B9CB-8F6CF229247E}" type="sibTrans" cxnId="{5BBED973-AA24-4A7A-ABD1-9C4EFC1CAF89}">
      <dgm:prSet/>
      <dgm:spPr/>
      <dgm:t>
        <a:bodyPr/>
        <a:lstStyle/>
        <a:p>
          <a:pPr latinLnBrk="1"/>
          <a:endParaRPr lang="ko-KR" altLang="en-US"/>
        </a:p>
      </dgm:t>
    </dgm:pt>
    <dgm:pt modelId="{6DF5B019-7FA6-4851-9437-3AE4BE905AB8}">
      <dgm:prSet phldrT="[텍스트]"/>
      <dgm:spPr/>
      <dgm:t>
        <a:bodyPr/>
        <a:lstStyle/>
        <a:p>
          <a:pPr latinLnBrk="1"/>
          <a:r>
            <a:rPr lang="ko-KR" altLang="en-US" dirty="0" smtClean="0"/>
            <a:t>학교 도서관</a:t>
          </a:r>
          <a:endParaRPr lang="ko-KR" altLang="en-US" dirty="0"/>
        </a:p>
      </dgm:t>
    </dgm:pt>
    <dgm:pt modelId="{48681694-B383-4E8B-8FC4-E62FCAFCF014}" type="parTrans" cxnId="{B5D248FB-6591-4874-B336-EFE30E4B9B29}">
      <dgm:prSet/>
      <dgm:spPr/>
      <dgm:t>
        <a:bodyPr/>
        <a:lstStyle/>
        <a:p>
          <a:pPr latinLnBrk="1"/>
          <a:endParaRPr lang="ko-KR" altLang="en-US"/>
        </a:p>
      </dgm:t>
    </dgm:pt>
    <dgm:pt modelId="{047FC8B5-54C2-46BA-B6B5-C94C88DF1A96}" type="sibTrans" cxnId="{B5D248FB-6591-4874-B336-EFE30E4B9B29}">
      <dgm:prSet/>
      <dgm:spPr/>
      <dgm:t>
        <a:bodyPr/>
        <a:lstStyle/>
        <a:p>
          <a:pPr latinLnBrk="1"/>
          <a:endParaRPr lang="ko-KR" altLang="en-US"/>
        </a:p>
      </dgm:t>
    </dgm:pt>
    <dgm:pt modelId="{26B2A458-5380-4E44-8FA6-762B07B74DD5}" type="pres">
      <dgm:prSet presAssocID="{BDD7A669-7F64-4F88-A570-3A8B697D8AD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4314B43-5353-40BB-A0FA-287AF122BC4B}" type="pres">
      <dgm:prSet presAssocID="{AFD87E72-E9D5-4F3B-9584-7DEA3D6BA5D0}" presName="hierRoot1" presStyleCnt="0">
        <dgm:presLayoutVars>
          <dgm:hierBranch val="ini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364B3E5-CDE8-4C7A-8F7D-A806CC570D10}" type="pres">
      <dgm:prSet presAssocID="{AFD87E72-E9D5-4F3B-9584-7DEA3D6BA5D0}" presName="rootComposite1" presStyleCnt="0"/>
      <dgm:spPr/>
      <dgm:t>
        <a:bodyPr/>
        <a:lstStyle/>
        <a:p>
          <a:pPr latinLnBrk="1"/>
          <a:endParaRPr lang="ko-KR" altLang="en-US"/>
        </a:p>
      </dgm:t>
    </dgm:pt>
    <dgm:pt modelId="{DF6286BA-D66C-4FAB-B242-E06F46310651}" type="pres">
      <dgm:prSet presAssocID="{AFD87E72-E9D5-4F3B-9584-7DEA3D6BA5D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66874DB-AA8C-4601-AE76-539C042C518F}" type="pres">
      <dgm:prSet presAssocID="{AFD87E72-E9D5-4F3B-9584-7DEA3D6BA5D0}" presName="rootConnector1" presStyleLbl="node1" presStyleIdx="0" presStyleCnt="0"/>
      <dgm:spPr/>
      <dgm:t>
        <a:bodyPr/>
        <a:lstStyle/>
        <a:p>
          <a:pPr latinLnBrk="1"/>
          <a:endParaRPr lang="ko-KR" altLang="en-US"/>
        </a:p>
      </dgm:t>
    </dgm:pt>
    <dgm:pt modelId="{9914846B-6A62-4661-88D8-A7390D6CFDA3}" type="pres">
      <dgm:prSet presAssocID="{AFD87E72-E9D5-4F3B-9584-7DEA3D6BA5D0}" presName="hierChild2" presStyleCnt="0"/>
      <dgm:spPr/>
      <dgm:t>
        <a:bodyPr/>
        <a:lstStyle/>
        <a:p>
          <a:pPr latinLnBrk="1"/>
          <a:endParaRPr lang="ko-KR" altLang="en-US"/>
        </a:p>
      </dgm:t>
    </dgm:pt>
    <dgm:pt modelId="{84F5CD0B-9270-4DAA-8C1A-33337278DDDF}" type="pres">
      <dgm:prSet presAssocID="{FB86B281-6019-47C4-B134-DC730056E491}" presName="Name37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F1D15CE8-20C6-4221-A133-E20DE8DA09B8}" type="pres">
      <dgm:prSet presAssocID="{828E682A-70C7-4ECE-AB96-CCCAF04F76B8}" presName="hierRoot2" presStyleCnt="0">
        <dgm:presLayoutVars>
          <dgm:hierBranch val="ini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B8F0D55-DDFA-424D-BE27-8A70E0D99960}" type="pres">
      <dgm:prSet presAssocID="{828E682A-70C7-4ECE-AB96-CCCAF04F76B8}" presName="rootComposite" presStyleCnt="0"/>
      <dgm:spPr/>
      <dgm:t>
        <a:bodyPr/>
        <a:lstStyle/>
        <a:p>
          <a:pPr latinLnBrk="1"/>
          <a:endParaRPr lang="ko-KR" altLang="en-US"/>
        </a:p>
      </dgm:t>
    </dgm:pt>
    <dgm:pt modelId="{4A88CE69-F9A1-432E-84CE-7F58BBD70517}" type="pres">
      <dgm:prSet presAssocID="{828E682A-70C7-4ECE-AB96-CCCAF04F76B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8F39D6F-FE5C-4793-B606-EC0EC42AFB20}" type="pres">
      <dgm:prSet presAssocID="{828E682A-70C7-4ECE-AB96-CCCAF04F76B8}" presName="rootConnector" presStyleLbl="node2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4A877696-EE78-4422-8B08-226C2DF99AE0}" type="pres">
      <dgm:prSet presAssocID="{828E682A-70C7-4ECE-AB96-CCCAF04F76B8}" presName="hierChild4" presStyleCnt="0"/>
      <dgm:spPr/>
      <dgm:t>
        <a:bodyPr/>
        <a:lstStyle/>
        <a:p>
          <a:pPr latinLnBrk="1"/>
          <a:endParaRPr lang="ko-KR" altLang="en-US"/>
        </a:p>
      </dgm:t>
    </dgm:pt>
    <dgm:pt modelId="{A2BBE50F-00CF-48AB-9491-808B9BB87535}" type="pres">
      <dgm:prSet presAssocID="{828E682A-70C7-4ECE-AB96-CCCAF04F76B8}" presName="hierChild5" presStyleCnt="0"/>
      <dgm:spPr/>
      <dgm:t>
        <a:bodyPr/>
        <a:lstStyle/>
        <a:p>
          <a:pPr latinLnBrk="1"/>
          <a:endParaRPr lang="ko-KR" altLang="en-US"/>
        </a:p>
      </dgm:t>
    </dgm:pt>
    <dgm:pt modelId="{6E191C72-9FF8-4E04-B703-3C00D097B9E5}" type="pres">
      <dgm:prSet presAssocID="{48681694-B383-4E8B-8FC4-E62FCAFCF014}" presName="Name37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6D2CB5BD-F1BB-4D57-BEAF-221091F193B8}" type="pres">
      <dgm:prSet presAssocID="{6DF5B019-7FA6-4851-9437-3AE4BE905AB8}" presName="hierRoot2" presStyleCnt="0">
        <dgm:presLayoutVars>
          <dgm:hierBranch val="ini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3A5840F-E059-48F3-955C-0D5A058EDFD2}" type="pres">
      <dgm:prSet presAssocID="{6DF5B019-7FA6-4851-9437-3AE4BE905AB8}" presName="rootComposite" presStyleCnt="0"/>
      <dgm:spPr/>
      <dgm:t>
        <a:bodyPr/>
        <a:lstStyle/>
        <a:p>
          <a:pPr latinLnBrk="1"/>
          <a:endParaRPr lang="ko-KR" altLang="en-US"/>
        </a:p>
      </dgm:t>
    </dgm:pt>
    <dgm:pt modelId="{C882D3BA-12CC-46EB-9E67-F163E474B83A}" type="pres">
      <dgm:prSet presAssocID="{6DF5B019-7FA6-4851-9437-3AE4BE905AB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01617DB-5BF5-44CD-A9F0-91BEDCDC021F}" type="pres">
      <dgm:prSet presAssocID="{6DF5B019-7FA6-4851-9437-3AE4BE905AB8}" presName="rootConnector" presStyleLbl="node2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08FEA10F-A1F3-4F8B-B56F-CF8D436E9795}" type="pres">
      <dgm:prSet presAssocID="{6DF5B019-7FA6-4851-9437-3AE4BE905AB8}" presName="hierChild4" presStyleCnt="0"/>
      <dgm:spPr/>
      <dgm:t>
        <a:bodyPr/>
        <a:lstStyle/>
        <a:p>
          <a:pPr latinLnBrk="1"/>
          <a:endParaRPr lang="ko-KR" altLang="en-US"/>
        </a:p>
      </dgm:t>
    </dgm:pt>
    <dgm:pt modelId="{9E73073B-2D67-4C9C-A98D-F3B7D540AF37}" type="pres">
      <dgm:prSet presAssocID="{6DF5B019-7FA6-4851-9437-3AE4BE905AB8}" presName="hierChild5" presStyleCnt="0"/>
      <dgm:spPr/>
      <dgm:t>
        <a:bodyPr/>
        <a:lstStyle/>
        <a:p>
          <a:pPr latinLnBrk="1"/>
          <a:endParaRPr lang="ko-KR" altLang="en-US"/>
        </a:p>
      </dgm:t>
    </dgm:pt>
    <dgm:pt modelId="{73F7BA39-EDC6-4442-A1CD-B48F67BEB2B7}" type="pres">
      <dgm:prSet presAssocID="{AFD87E72-E9D5-4F3B-9584-7DEA3D6BA5D0}" presName="hierChild3" presStyleCnt="0"/>
      <dgm:spPr/>
      <dgm:t>
        <a:bodyPr/>
        <a:lstStyle/>
        <a:p>
          <a:pPr latinLnBrk="1"/>
          <a:endParaRPr lang="ko-KR" altLang="en-US"/>
        </a:p>
      </dgm:t>
    </dgm:pt>
    <dgm:pt modelId="{DF093C35-7DA0-4C4B-AAB0-C86675094004}" type="pres">
      <dgm:prSet presAssocID="{22167734-61C0-42E4-A73E-1778F74415CA}" presName="Name111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C41306C7-077F-4CA1-A2CC-A970B4ABB98E}" type="pres">
      <dgm:prSet presAssocID="{D776191E-A059-4228-B60D-13D5574AFDE1}" presName="hierRoot3" presStyleCnt="0">
        <dgm:presLayoutVars>
          <dgm:hierBranch val="ini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8B9DD58-BAD4-4D26-8D74-86B484D631AD}" type="pres">
      <dgm:prSet presAssocID="{D776191E-A059-4228-B60D-13D5574AFDE1}" presName="rootComposite3" presStyleCnt="0"/>
      <dgm:spPr/>
      <dgm:t>
        <a:bodyPr/>
        <a:lstStyle/>
        <a:p>
          <a:pPr latinLnBrk="1"/>
          <a:endParaRPr lang="ko-KR" altLang="en-US"/>
        </a:p>
      </dgm:t>
    </dgm:pt>
    <dgm:pt modelId="{28494F12-1A9A-4E28-834A-0D575140EC8F}" type="pres">
      <dgm:prSet presAssocID="{D776191E-A059-4228-B60D-13D5574AFDE1}" presName="rootText3" presStyleLbl="asst1" presStyleIdx="0" presStyleCnt="1" custLinFactNeighborX="58239" custLinFactNeighborY="-9261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51799E6-36DD-4D2C-B505-D94B63F01925}" type="pres">
      <dgm:prSet presAssocID="{D776191E-A059-4228-B60D-13D5574AFDE1}" presName="rootConnector3" presStyleLbl="asst1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9CAF1456-EE96-4AD4-8A0D-C630909AE383}" type="pres">
      <dgm:prSet presAssocID="{D776191E-A059-4228-B60D-13D5574AFDE1}" presName="hierChild6" presStyleCnt="0"/>
      <dgm:spPr/>
      <dgm:t>
        <a:bodyPr/>
        <a:lstStyle/>
        <a:p>
          <a:pPr latinLnBrk="1"/>
          <a:endParaRPr lang="ko-KR" altLang="en-US"/>
        </a:p>
      </dgm:t>
    </dgm:pt>
    <dgm:pt modelId="{0832B95C-6BE8-48E4-8528-13B47958E7F9}" type="pres">
      <dgm:prSet presAssocID="{D776191E-A059-4228-B60D-13D5574AFDE1}" presName="hierChild7" presStyleCnt="0"/>
      <dgm:spPr/>
      <dgm:t>
        <a:bodyPr/>
        <a:lstStyle/>
        <a:p>
          <a:pPr latinLnBrk="1"/>
          <a:endParaRPr lang="ko-KR" altLang="en-US"/>
        </a:p>
      </dgm:t>
    </dgm:pt>
  </dgm:ptLst>
  <dgm:cxnLst>
    <dgm:cxn modelId="{62BBDE6D-26F9-4F30-94E4-5BDF11784605}" srcId="{BDD7A669-7F64-4F88-A570-3A8B697D8AD9}" destId="{AFD87E72-E9D5-4F3B-9584-7DEA3D6BA5D0}" srcOrd="0" destOrd="0" parTransId="{4C54FCC6-C924-4634-BEDB-7F94AB7E91B9}" sibTransId="{EB1CD021-A82F-49F4-8CA0-C0F71101B9A0}"/>
    <dgm:cxn modelId="{843804E0-7EE8-4D97-B3D7-456B0B503628}" type="presOf" srcId="{BDD7A669-7F64-4F88-A570-3A8B697D8AD9}" destId="{26B2A458-5380-4E44-8FA6-762B07B74DD5}" srcOrd="0" destOrd="0" presId="urn:microsoft.com/office/officeart/2005/8/layout/orgChart1"/>
    <dgm:cxn modelId="{18182475-CB59-44D7-BAB4-1900F6CEFA82}" type="presOf" srcId="{828E682A-70C7-4ECE-AB96-CCCAF04F76B8}" destId="{98F39D6F-FE5C-4793-B606-EC0EC42AFB20}" srcOrd="1" destOrd="0" presId="urn:microsoft.com/office/officeart/2005/8/layout/orgChart1"/>
    <dgm:cxn modelId="{16F8F10B-D6FD-4546-8778-360DBBF78BC4}" type="presOf" srcId="{AFD87E72-E9D5-4F3B-9584-7DEA3D6BA5D0}" destId="{DF6286BA-D66C-4FAB-B242-E06F46310651}" srcOrd="0" destOrd="0" presId="urn:microsoft.com/office/officeart/2005/8/layout/orgChart1"/>
    <dgm:cxn modelId="{9A3356EE-9F17-414E-AE4D-41AED0A703D3}" type="presOf" srcId="{22167734-61C0-42E4-A73E-1778F74415CA}" destId="{DF093C35-7DA0-4C4B-AAB0-C86675094004}" srcOrd="0" destOrd="0" presId="urn:microsoft.com/office/officeart/2005/8/layout/orgChart1"/>
    <dgm:cxn modelId="{D293BFC7-C388-4BF6-BB2B-9AA4C7B9BD30}" type="presOf" srcId="{AFD87E72-E9D5-4F3B-9584-7DEA3D6BA5D0}" destId="{566874DB-AA8C-4601-AE76-539C042C518F}" srcOrd="1" destOrd="0" presId="urn:microsoft.com/office/officeart/2005/8/layout/orgChart1"/>
    <dgm:cxn modelId="{2A2D0CFC-776F-48EB-B7FE-8715FD92547A}" srcId="{AFD87E72-E9D5-4F3B-9584-7DEA3D6BA5D0}" destId="{D776191E-A059-4228-B60D-13D5574AFDE1}" srcOrd="0" destOrd="0" parTransId="{22167734-61C0-42E4-A73E-1778F74415CA}" sibTransId="{CFD4F9B4-6707-4B9A-A7F6-D83BAE52066E}"/>
    <dgm:cxn modelId="{7B982A26-476F-4CA8-9F7E-5C7BA3AC291A}" type="presOf" srcId="{D776191E-A059-4228-B60D-13D5574AFDE1}" destId="{28494F12-1A9A-4E28-834A-0D575140EC8F}" srcOrd="0" destOrd="0" presId="urn:microsoft.com/office/officeart/2005/8/layout/orgChart1"/>
    <dgm:cxn modelId="{9F37187B-A567-4370-97B3-7E1AF6B6AE88}" type="presOf" srcId="{6DF5B019-7FA6-4851-9437-3AE4BE905AB8}" destId="{C01617DB-5BF5-44CD-A9F0-91BEDCDC021F}" srcOrd="1" destOrd="0" presId="urn:microsoft.com/office/officeart/2005/8/layout/orgChart1"/>
    <dgm:cxn modelId="{5BBED973-AA24-4A7A-ABD1-9C4EFC1CAF89}" srcId="{AFD87E72-E9D5-4F3B-9584-7DEA3D6BA5D0}" destId="{828E682A-70C7-4ECE-AB96-CCCAF04F76B8}" srcOrd="1" destOrd="0" parTransId="{FB86B281-6019-47C4-B134-DC730056E491}" sibTransId="{1C7A8339-BC9A-4F1D-B9CB-8F6CF229247E}"/>
    <dgm:cxn modelId="{1CFE5198-B29D-42BC-A085-B2BD1E33C298}" type="presOf" srcId="{828E682A-70C7-4ECE-AB96-CCCAF04F76B8}" destId="{4A88CE69-F9A1-432E-84CE-7F58BBD70517}" srcOrd="0" destOrd="0" presId="urn:microsoft.com/office/officeart/2005/8/layout/orgChart1"/>
    <dgm:cxn modelId="{EC03A3F3-07AB-4B30-981C-0C9B245512BF}" type="presOf" srcId="{D776191E-A059-4228-B60D-13D5574AFDE1}" destId="{A51799E6-36DD-4D2C-B505-D94B63F01925}" srcOrd="1" destOrd="0" presId="urn:microsoft.com/office/officeart/2005/8/layout/orgChart1"/>
    <dgm:cxn modelId="{E5BD9962-752D-4285-912A-371F218563A9}" type="presOf" srcId="{FB86B281-6019-47C4-B134-DC730056E491}" destId="{84F5CD0B-9270-4DAA-8C1A-33337278DDDF}" srcOrd="0" destOrd="0" presId="urn:microsoft.com/office/officeart/2005/8/layout/orgChart1"/>
    <dgm:cxn modelId="{B5D248FB-6591-4874-B336-EFE30E4B9B29}" srcId="{AFD87E72-E9D5-4F3B-9584-7DEA3D6BA5D0}" destId="{6DF5B019-7FA6-4851-9437-3AE4BE905AB8}" srcOrd="2" destOrd="0" parTransId="{48681694-B383-4E8B-8FC4-E62FCAFCF014}" sibTransId="{047FC8B5-54C2-46BA-B6B5-C94C88DF1A96}"/>
    <dgm:cxn modelId="{DD9507F7-700B-4A4B-926E-C0B7FE528DD7}" type="presOf" srcId="{6DF5B019-7FA6-4851-9437-3AE4BE905AB8}" destId="{C882D3BA-12CC-46EB-9E67-F163E474B83A}" srcOrd="0" destOrd="0" presId="urn:microsoft.com/office/officeart/2005/8/layout/orgChart1"/>
    <dgm:cxn modelId="{E090CDC5-31B8-43E6-A265-D487E3275998}" type="presOf" srcId="{48681694-B383-4E8B-8FC4-E62FCAFCF014}" destId="{6E191C72-9FF8-4E04-B703-3C00D097B9E5}" srcOrd="0" destOrd="0" presId="urn:microsoft.com/office/officeart/2005/8/layout/orgChart1"/>
    <dgm:cxn modelId="{B6FA661D-F219-4340-A374-4268AE6F037D}" type="presParOf" srcId="{26B2A458-5380-4E44-8FA6-762B07B74DD5}" destId="{84314B43-5353-40BB-A0FA-287AF122BC4B}" srcOrd="0" destOrd="0" presId="urn:microsoft.com/office/officeart/2005/8/layout/orgChart1"/>
    <dgm:cxn modelId="{50FB0A1E-AE66-45F6-A4B0-279A56BE446B}" type="presParOf" srcId="{84314B43-5353-40BB-A0FA-287AF122BC4B}" destId="{D364B3E5-CDE8-4C7A-8F7D-A806CC570D10}" srcOrd="0" destOrd="0" presId="urn:microsoft.com/office/officeart/2005/8/layout/orgChart1"/>
    <dgm:cxn modelId="{99F1C7B5-2DE1-49BB-B022-A95ECAD4EC5F}" type="presParOf" srcId="{D364B3E5-CDE8-4C7A-8F7D-A806CC570D10}" destId="{DF6286BA-D66C-4FAB-B242-E06F46310651}" srcOrd="0" destOrd="0" presId="urn:microsoft.com/office/officeart/2005/8/layout/orgChart1"/>
    <dgm:cxn modelId="{A3181B30-5CCB-4937-AD22-9813F00F146F}" type="presParOf" srcId="{D364B3E5-CDE8-4C7A-8F7D-A806CC570D10}" destId="{566874DB-AA8C-4601-AE76-539C042C518F}" srcOrd="1" destOrd="0" presId="urn:microsoft.com/office/officeart/2005/8/layout/orgChart1"/>
    <dgm:cxn modelId="{75EBF0A8-A5DC-4DC1-B6AD-B50F77D6E90C}" type="presParOf" srcId="{84314B43-5353-40BB-A0FA-287AF122BC4B}" destId="{9914846B-6A62-4661-88D8-A7390D6CFDA3}" srcOrd="1" destOrd="0" presId="urn:microsoft.com/office/officeart/2005/8/layout/orgChart1"/>
    <dgm:cxn modelId="{DDDE4B46-BED7-4239-BD36-11B639B93A03}" type="presParOf" srcId="{9914846B-6A62-4661-88D8-A7390D6CFDA3}" destId="{84F5CD0B-9270-4DAA-8C1A-33337278DDDF}" srcOrd="0" destOrd="0" presId="urn:microsoft.com/office/officeart/2005/8/layout/orgChart1"/>
    <dgm:cxn modelId="{644429B2-7893-4BC8-AF4C-0C3CB677D403}" type="presParOf" srcId="{9914846B-6A62-4661-88D8-A7390D6CFDA3}" destId="{F1D15CE8-20C6-4221-A133-E20DE8DA09B8}" srcOrd="1" destOrd="0" presId="urn:microsoft.com/office/officeart/2005/8/layout/orgChart1"/>
    <dgm:cxn modelId="{0F09F0A6-CE3A-4974-B86C-7395AEAA0C96}" type="presParOf" srcId="{F1D15CE8-20C6-4221-A133-E20DE8DA09B8}" destId="{4B8F0D55-DDFA-424D-BE27-8A70E0D99960}" srcOrd="0" destOrd="0" presId="urn:microsoft.com/office/officeart/2005/8/layout/orgChart1"/>
    <dgm:cxn modelId="{AB0EECE7-AB2A-4F51-9FA5-A9AC0AA7C35A}" type="presParOf" srcId="{4B8F0D55-DDFA-424D-BE27-8A70E0D99960}" destId="{4A88CE69-F9A1-432E-84CE-7F58BBD70517}" srcOrd="0" destOrd="0" presId="urn:microsoft.com/office/officeart/2005/8/layout/orgChart1"/>
    <dgm:cxn modelId="{B8EF393B-383E-4AA5-9C5D-8D538F73BAE9}" type="presParOf" srcId="{4B8F0D55-DDFA-424D-BE27-8A70E0D99960}" destId="{98F39D6F-FE5C-4793-B606-EC0EC42AFB20}" srcOrd="1" destOrd="0" presId="urn:microsoft.com/office/officeart/2005/8/layout/orgChart1"/>
    <dgm:cxn modelId="{8FE7EED6-5C83-4B3F-B7BA-1234F2F1E0C3}" type="presParOf" srcId="{F1D15CE8-20C6-4221-A133-E20DE8DA09B8}" destId="{4A877696-EE78-4422-8B08-226C2DF99AE0}" srcOrd="1" destOrd="0" presId="urn:microsoft.com/office/officeart/2005/8/layout/orgChart1"/>
    <dgm:cxn modelId="{A9CC1CA1-16E0-4210-90B0-416C9301A3BD}" type="presParOf" srcId="{F1D15CE8-20C6-4221-A133-E20DE8DA09B8}" destId="{A2BBE50F-00CF-48AB-9491-808B9BB87535}" srcOrd="2" destOrd="0" presId="urn:microsoft.com/office/officeart/2005/8/layout/orgChart1"/>
    <dgm:cxn modelId="{BB0FA758-685B-4576-925A-6525866D4591}" type="presParOf" srcId="{9914846B-6A62-4661-88D8-A7390D6CFDA3}" destId="{6E191C72-9FF8-4E04-B703-3C00D097B9E5}" srcOrd="2" destOrd="0" presId="urn:microsoft.com/office/officeart/2005/8/layout/orgChart1"/>
    <dgm:cxn modelId="{8A4B26DD-F9B9-41F6-9A94-55D8DAB44FBF}" type="presParOf" srcId="{9914846B-6A62-4661-88D8-A7390D6CFDA3}" destId="{6D2CB5BD-F1BB-4D57-BEAF-221091F193B8}" srcOrd="3" destOrd="0" presId="urn:microsoft.com/office/officeart/2005/8/layout/orgChart1"/>
    <dgm:cxn modelId="{A4666C25-D34E-4665-B8A2-F367D019C62E}" type="presParOf" srcId="{6D2CB5BD-F1BB-4D57-BEAF-221091F193B8}" destId="{03A5840F-E059-48F3-955C-0D5A058EDFD2}" srcOrd="0" destOrd="0" presId="urn:microsoft.com/office/officeart/2005/8/layout/orgChart1"/>
    <dgm:cxn modelId="{3F4DD7A5-D8AC-4DAE-B8AC-376387A03DF9}" type="presParOf" srcId="{03A5840F-E059-48F3-955C-0D5A058EDFD2}" destId="{C882D3BA-12CC-46EB-9E67-F163E474B83A}" srcOrd="0" destOrd="0" presId="urn:microsoft.com/office/officeart/2005/8/layout/orgChart1"/>
    <dgm:cxn modelId="{CBF23A69-A6C8-43BE-B17C-34C72B353A60}" type="presParOf" srcId="{03A5840F-E059-48F3-955C-0D5A058EDFD2}" destId="{C01617DB-5BF5-44CD-A9F0-91BEDCDC021F}" srcOrd="1" destOrd="0" presId="urn:microsoft.com/office/officeart/2005/8/layout/orgChart1"/>
    <dgm:cxn modelId="{D53C9664-9BF4-4E4A-9043-615686537C9D}" type="presParOf" srcId="{6D2CB5BD-F1BB-4D57-BEAF-221091F193B8}" destId="{08FEA10F-A1F3-4F8B-B56F-CF8D436E9795}" srcOrd="1" destOrd="0" presId="urn:microsoft.com/office/officeart/2005/8/layout/orgChart1"/>
    <dgm:cxn modelId="{C3C04157-6E2A-434D-8C03-A69949E68EB2}" type="presParOf" srcId="{6D2CB5BD-F1BB-4D57-BEAF-221091F193B8}" destId="{9E73073B-2D67-4C9C-A98D-F3B7D540AF37}" srcOrd="2" destOrd="0" presId="urn:microsoft.com/office/officeart/2005/8/layout/orgChart1"/>
    <dgm:cxn modelId="{8F597B5A-D375-4ADF-9063-AB3399E84647}" type="presParOf" srcId="{84314B43-5353-40BB-A0FA-287AF122BC4B}" destId="{73F7BA39-EDC6-4442-A1CD-B48F67BEB2B7}" srcOrd="2" destOrd="0" presId="urn:microsoft.com/office/officeart/2005/8/layout/orgChart1"/>
    <dgm:cxn modelId="{1FD2CF38-6A60-459C-AFBF-191D3C1A2994}" type="presParOf" srcId="{73F7BA39-EDC6-4442-A1CD-B48F67BEB2B7}" destId="{DF093C35-7DA0-4C4B-AAB0-C86675094004}" srcOrd="0" destOrd="0" presId="urn:microsoft.com/office/officeart/2005/8/layout/orgChart1"/>
    <dgm:cxn modelId="{6A3A0877-39D7-4834-B725-9AF0A7B25026}" type="presParOf" srcId="{73F7BA39-EDC6-4442-A1CD-B48F67BEB2B7}" destId="{C41306C7-077F-4CA1-A2CC-A970B4ABB98E}" srcOrd="1" destOrd="0" presId="urn:microsoft.com/office/officeart/2005/8/layout/orgChart1"/>
    <dgm:cxn modelId="{4C30B014-263E-43F6-AA89-06E350776509}" type="presParOf" srcId="{C41306C7-077F-4CA1-A2CC-A970B4ABB98E}" destId="{88B9DD58-BAD4-4D26-8D74-86B484D631AD}" srcOrd="0" destOrd="0" presId="urn:microsoft.com/office/officeart/2005/8/layout/orgChart1"/>
    <dgm:cxn modelId="{4DC3F648-5DCC-4A0F-B19C-6079C44B67CC}" type="presParOf" srcId="{88B9DD58-BAD4-4D26-8D74-86B484D631AD}" destId="{28494F12-1A9A-4E28-834A-0D575140EC8F}" srcOrd="0" destOrd="0" presId="urn:microsoft.com/office/officeart/2005/8/layout/orgChart1"/>
    <dgm:cxn modelId="{25687A7B-201F-4B40-86E2-540D8C58160E}" type="presParOf" srcId="{88B9DD58-BAD4-4D26-8D74-86B484D631AD}" destId="{A51799E6-36DD-4D2C-B505-D94B63F01925}" srcOrd="1" destOrd="0" presId="urn:microsoft.com/office/officeart/2005/8/layout/orgChart1"/>
    <dgm:cxn modelId="{AE15EE13-2971-4481-A458-D99B38F21C79}" type="presParOf" srcId="{C41306C7-077F-4CA1-A2CC-A970B4ABB98E}" destId="{9CAF1456-EE96-4AD4-8A0D-C630909AE383}" srcOrd="1" destOrd="0" presId="urn:microsoft.com/office/officeart/2005/8/layout/orgChart1"/>
    <dgm:cxn modelId="{BDC950C8-571F-444C-B27D-4FFC76E3D757}" type="presParOf" srcId="{C41306C7-077F-4CA1-A2CC-A970B4ABB98E}" destId="{0832B95C-6BE8-48E4-8528-13B47958E7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00C-4F66-474D-BEA3-DED92A5729BB}" type="datetimeFigureOut">
              <a:rPr lang="ko-KR" altLang="en-US" smtClean="0"/>
              <a:pPr/>
              <a:t>2019-02-20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DB9A-031D-4F7D-B5E3-5828D98F1C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410465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00C-4F66-474D-BEA3-DED92A5729BB}" type="datetimeFigureOut">
              <a:rPr lang="ko-KR" altLang="en-US" smtClean="0"/>
              <a:pPr/>
              <a:t>2019-02-20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DB9A-031D-4F7D-B5E3-5828D98F1C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5125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00C-4F66-474D-BEA3-DED92A5729BB}" type="datetimeFigureOut">
              <a:rPr lang="ko-KR" altLang="en-US" smtClean="0"/>
              <a:pPr/>
              <a:t>2019-02-20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DB9A-031D-4F7D-B5E3-5828D98F1C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14730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00C-4F66-474D-BEA3-DED92A5729BB}" type="datetimeFigureOut">
              <a:rPr lang="ko-KR" altLang="en-US" smtClean="0"/>
              <a:pPr/>
              <a:t>2019-02-20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DB9A-031D-4F7D-B5E3-5828D98F1C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469605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00C-4F66-474D-BEA3-DED92A5729BB}" type="datetimeFigureOut">
              <a:rPr lang="ko-KR" altLang="en-US" smtClean="0"/>
              <a:pPr/>
              <a:t>2019-02-20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DB9A-031D-4F7D-B5E3-5828D98F1C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74507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00C-4F66-474D-BEA3-DED92A5729BB}" type="datetimeFigureOut">
              <a:rPr lang="ko-KR" altLang="en-US" smtClean="0"/>
              <a:pPr/>
              <a:t>2019-02-20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DB9A-031D-4F7D-B5E3-5828D98F1C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44853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00C-4F66-474D-BEA3-DED92A5729BB}" type="datetimeFigureOut">
              <a:rPr lang="ko-KR" altLang="en-US" smtClean="0"/>
              <a:pPr/>
              <a:t>2019-02-20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DB9A-031D-4F7D-B5E3-5828D98F1C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823241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00C-4F66-474D-BEA3-DED92A5729BB}" type="datetimeFigureOut">
              <a:rPr lang="ko-KR" altLang="en-US" smtClean="0"/>
              <a:pPr/>
              <a:t>2019-02-20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DB9A-031D-4F7D-B5E3-5828D98F1C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226006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00C-4F66-474D-BEA3-DED92A5729BB}" type="datetimeFigureOut">
              <a:rPr lang="ko-KR" altLang="en-US" smtClean="0"/>
              <a:pPr/>
              <a:t>2019-02-20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DB9A-031D-4F7D-B5E3-5828D98F1C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445185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00C-4F66-474D-BEA3-DED92A5729BB}" type="datetimeFigureOut">
              <a:rPr lang="ko-KR" altLang="en-US" smtClean="0"/>
              <a:pPr/>
              <a:t>2019-02-20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DB9A-031D-4F7D-B5E3-5828D98F1C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92922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00C-4F66-474D-BEA3-DED92A5729BB}" type="datetimeFigureOut">
              <a:rPr lang="ko-KR" altLang="en-US" smtClean="0"/>
              <a:pPr/>
              <a:t>2019-02-20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DB9A-031D-4F7D-B5E3-5828D98F1C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08612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2F00C-4F66-474D-BEA3-DED92A5729BB}" type="datetimeFigureOut">
              <a:rPr lang="ko-KR" altLang="en-US" smtClean="0"/>
              <a:pPr/>
              <a:t>2019-02-20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2DB9A-031D-4F7D-B5E3-5828D98F1CA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870757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.kr/url?sa=i&amp;rct=j&amp;q=&amp;esrc=s&amp;source=images&amp;cd=&amp;cad=rja&amp;uact=8&amp;ved=2ahUKEwi_8c_WovbdAhXIZt4KHbnKA5oQjRx6BAgBEAU&amp;url=https://kr.123rf.com/photo_13255747_%EC%B1%85%EC%9D%98-%EC%84%B8%EA%B3%84%EC%9E%85%EB%8B%88%EB%8B%A4-%ED%9D%B0%EC%83%89%EC%97%90-%EA%B2%A9%EB%A6%AC-3d-%EC%9D%B4%EB%AF%B8%EC%A7%80-.html&amp;psig=AOvVaw1ActvTlOYG7Lca3eNYSDxr&amp;ust=1539068384402647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.kr/url?sa=i&amp;rct=j&amp;q=&amp;esrc=s&amp;source=images&amp;cd=&amp;cad=rja&amp;uact=8&amp;ved=2ahUKEwi_8c_WovbdAhXIZt4KHbnKA5oQjRx6BAgBEAU&amp;url=https://kr.123rf.com/photo_13255747_%EC%B1%85%EC%9D%98-%EC%84%B8%EA%B3%84%EC%9E%85%EB%8B%88%EB%8B%A4-%ED%9D%B0%EC%83%89%EC%97%90-%EA%B2%A9%EB%A6%AC-3d-%EC%9D%B4%EB%AF%B8%EC%A7%80-.html&amp;psig=AOvVaw1ActvTlOYG7Lca3eNYSDxr&amp;ust=1539068384402647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suwon7065@naver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.kr/url?sa=i&amp;rct=j&amp;q=&amp;esrc=s&amp;source=images&amp;cd=&amp;cad=rja&amp;uact=8&amp;ved=2ahUKEwi_8c_WovbdAhXIZt4KHbnKA5oQjRx6BAgBEAU&amp;url=https://kr.123rf.com/photo_13255747_%EC%B1%85%EC%9D%98-%EC%84%B8%EA%B3%84%EC%9E%85%EB%8B%88%EB%8B%A4-%ED%9D%B0%EC%83%89%EC%97%90-%EA%B2%A9%EB%A6%AC-3d-%EC%9D%B4%EB%AF%B8%EC%A7%80-.html&amp;psig=AOvVaw1ActvTlOYG7Lca3eNYSDxr&amp;ust=1539068384402647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.kr/url?sa=i&amp;rct=j&amp;q=&amp;esrc=s&amp;source=images&amp;cd=&amp;cad=rja&amp;uact=8&amp;ved=2ahUKEwi_8c_WovbdAhXIZt4KHbnKA5oQjRx6BAgBEAU&amp;url=https://kr.123rf.com/photo_13255747_%EC%B1%85%EC%9D%98-%EC%84%B8%EA%B3%84%EC%9E%85%EB%8B%88%EB%8B%A4-%ED%9D%B0%EC%83%89%EC%97%90-%EA%B2%A9%EB%A6%AC-3d-%EC%9D%B4%EB%AF%B8%EC%A7%80-.html&amp;psig=AOvVaw1ActvTlOYG7Lca3eNYSDxr&amp;ust=1539068384402647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jpeg"/><Relationship Id="rId7" Type="http://schemas.openxmlformats.org/officeDocument/2006/relationships/image" Target="../media/image6.png"/><Relationship Id="rId2" Type="http://schemas.openxmlformats.org/officeDocument/2006/relationships/hyperlink" Target="https://www.google.co.kr/url?sa=i&amp;rct=j&amp;q=&amp;esrc=s&amp;source=images&amp;cd=&amp;cad=rja&amp;uact=8&amp;ved=2ahUKEwi_8c_WovbdAhXIZt4KHbnKA5oQjRx6BAgBEAU&amp;url=https://kr.123rf.com/photo_13255747_%EC%B1%85%EC%9D%98-%EC%84%B8%EA%B3%84%EC%9E%85%EB%8B%88%EB%8B%A4-%ED%9D%B0%EC%83%89%EC%97%90-%EA%B2%A9%EB%A6%AC-3d-%EC%9D%B4%EB%AF%B8%EC%A7%80-.html&amp;psig=AOvVaw1ActvTlOYG7Lca3eNYSDxr&amp;ust=1539068384402647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.kr/url?sa=i&amp;rct=j&amp;q=&amp;esrc=s&amp;source=images&amp;cd=&amp;cad=rja&amp;uact=8&amp;ved=2ahUKEwi_8c_WovbdAhXIZt4KHbnKA5oQjRx6BAgBEAU&amp;url=https://kr.123rf.com/photo_13255747_%EC%B1%85%EC%9D%98-%EC%84%B8%EA%B3%84%EC%9E%85%EB%8B%88%EB%8B%A4-%ED%9D%B0%EC%83%89%EC%97%90-%EA%B2%A9%EB%A6%AC-3d-%EC%9D%B4%EB%AF%B8%EC%A7%80-.html&amp;psig=AOvVaw1ActvTlOYG7Lca3eNYSDxr&amp;ust=1539068384402647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.kr/url?sa=i&amp;rct=j&amp;q=&amp;esrc=s&amp;source=images&amp;cd=&amp;cad=rja&amp;uact=8&amp;ved=2ahUKEwi_8c_WovbdAhXIZt4KHbnKA5oQjRx6BAgBEAU&amp;url=https://kr.123rf.com/photo_13255747_%EC%B1%85%EC%9D%98-%EC%84%B8%EA%B3%84%EC%9E%85%EB%8B%88%EB%8B%A4-%ED%9D%B0%EC%83%89%EC%97%90-%EA%B2%A9%EB%A6%AC-3d-%EC%9D%B4%EB%AF%B8%EC%A7%80-.html&amp;psig=AOvVaw1ActvTlOYG7Lca3eNYSDxr&amp;ust=1539068384402647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hyperlink" Target="https://www.google.co.kr/url?sa=i&amp;rct=j&amp;q=&amp;esrc=s&amp;source=images&amp;cd=&amp;cad=rja&amp;uact=8&amp;ved=2ahUKEwi_8c_WovbdAhXIZt4KHbnKA5oQjRx6BAgBEAU&amp;url=https://kr.123rf.com/photo_13255747_%EC%B1%85%EC%9D%98-%EC%84%B8%EA%B3%84%EC%9E%85%EB%8B%88%EB%8B%A4-%ED%9D%B0%EC%83%89%EC%97%90-%EA%B2%A9%EB%A6%AC-3d-%EC%9D%B4%EB%AF%B8%EC%A7%80-.html&amp;psig=AOvVaw1ActvTlOYG7Lca3eNYSDxr&amp;ust=1539068384402647" TargetMode="Externa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그룹 14"/>
          <p:cNvGrpSpPr/>
          <p:nvPr/>
        </p:nvGrpSpPr>
        <p:grpSpPr>
          <a:xfrm>
            <a:off x="0" y="2144687"/>
            <a:ext cx="6858000" cy="7761313"/>
            <a:chOff x="0" y="2144687"/>
            <a:chExt cx="6858000" cy="7761313"/>
          </a:xfrm>
        </p:grpSpPr>
        <p:pic>
          <p:nvPicPr>
            <p:cNvPr id="16" name="Picture 2" descr="책의세계에 대한 이미지 검색결과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836712" y="2432719"/>
              <a:ext cx="5616624" cy="432048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7" name="TextBox 16"/>
            <p:cNvSpPr txBox="1"/>
            <p:nvPr/>
          </p:nvSpPr>
          <p:spPr>
            <a:xfrm>
              <a:off x="0" y="5169023"/>
              <a:ext cx="685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000" b="1" dirty="0" smtClean="0"/>
                <a:t>           </a:t>
              </a:r>
              <a:endParaRPr lang="ko-KR" altLang="en-US" sz="20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45528" y="9444335"/>
              <a:ext cx="5715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 smtClean="0"/>
                <a:t>[1]</a:t>
              </a:r>
              <a:endParaRPr lang="ko-KR" altLang="en-US" sz="24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3264" y="2144687"/>
              <a:ext cx="6624736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dirty="0" smtClean="0"/>
                <a:t> </a:t>
              </a:r>
              <a:r>
                <a:rPr lang="ko-KR" altLang="en-US" sz="6600" b="1" dirty="0" smtClean="0"/>
                <a:t>책의 세계 </a:t>
              </a:r>
              <a:endParaRPr lang="en-US" altLang="ko-KR" sz="6600" b="1" dirty="0" smtClean="0"/>
            </a:p>
            <a:p>
              <a:pPr algn="ctr"/>
              <a:r>
                <a:rPr lang="ko-KR" altLang="en-US" sz="6600" b="1" dirty="0" smtClean="0"/>
                <a:t>사업제</a:t>
              </a:r>
              <a:r>
                <a:rPr lang="ko-KR" altLang="en-US" sz="6600" b="1" dirty="0" smtClean="0"/>
                <a:t>안</a:t>
              </a:r>
              <a:r>
                <a:rPr lang="ko-KR" altLang="en-US" sz="6600" b="1" dirty="0" smtClean="0"/>
                <a:t>서</a:t>
              </a:r>
              <a:endParaRPr lang="ko-KR" altLang="en-US" sz="6600" b="1" dirty="0"/>
            </a:p>
          </p:txBody>
        </p:sp>
        <p:grpSp>
          <p:nvGrpSpPr>
            <p:cNvPr id="20" name="그룹 23"/>
            <p:cNvGrpSpPr/>
            <p:nvPr/>
          </p:nvGrpSpPr>
          <p:grpSpPr>
            <a:xfrm>
              <a:off x="908720" y="6695194"/>
              <a:ext cx="5760640" cy="2074230"/>
              <a:chOff x="1124744" y="6537176"/>
              <a:chExt cx="5760640" cy="2074230"/>
            </a:xfrm>
          </p:grpSpPr>
          <p:pic>
            <p:nvPicPr>
              <p:cNvPr id="24" name="Picture 2" descr="회사현황/계획사업/소요자금 및 조달계획/생산 및 판매계획/추정 손익계산서 등의 내용으로 구성되어 있습니다.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l="28760" t="61884" r="31240" b="24743"/>
              <a:stretch>
                <a:fillRect/>
              </a:stretch>
            </p:blipFill>
            <p:spPr bwMode="auto">
              <a:xfrm>
                <a:off x="1124744" y="6537176"/>
                <a:ext cx="4392488" cy="2074230"/>
              </a:xfrm>
              <a:prstGeom prst="rect">
                <a:avLst/>
              </a:prstGeom>
              <a:noFill/>
            </p:spPr>
          </p:pic>
          <p:sp>
            <p:nvSpPr>
              <p:cNvPr id="25" name="TextBox 24"/>
              <p:cNvSpPr txBox="1"/>
              <p:nvPr/>
            </p:nvSpPr>
            <p:spPr>
              <a:xfrm>
                <a:off x="2708920" y="6739199"/>
                <a:ext cx="13681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000" b="1" dirty="0" smtClean="0"/>
                  <a:t>책의 세계</a:t>
                </a:r>
                <a:endParaRPr lang="ko-KR" altLang="en-US" sz="2000" b="1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2708920" y="7851257"/>
                <a:ext cx="2736304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000" b="1" dirty="0" smtClean="0"/>
                  <a:t>2019</a:t>
                </a:r>
                <a:r>
                  <a:rPr lang="ko-KR" altLang="en-US" sz="2000" b="1" dirty="0" smtClean="0"/>
                  <a:t>년 </a:t>
                </a:r>
                <a:r>
                  <a:rPr lang="en-US" altLang="ko-KR" sz="2000" b="1" dirty="0" smtClean="0"/>
                  <a:t> 2</a:t>
                </a:r>
                <a:r>
                  <a:rPr lang="ko-KR" altLang="en-US" sz="2000" b="1" dirty="0" smtClean="0"/>
                  <a:t>월   </a:t>
                </a:r>
                <a:r>
                  <a:rPr lang="en-US" altLang="ko-KR" sz="2000" b="1" dirty="0" smtClean="0"/>
                  <a:t>13</a:t>
                </a:r>
                <a:r>
                  <a:rPr lang="ko-KR" altLang="en-US" sz="2000" b="1" dirty="0" smtClean="0"/>
                  <a:t>일</a:t>
                </a:r>
                <a:endParaRPr lang="ko-KR" altLang="en-US" sz="2000" b="1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492896" y="7329264"/>
                <a:ext cx="4392488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000" b="1" dirty="0" smtClean="0"/>
                  <a:t>이수원 </a:t>
                </a:r>
                <a:r>
                  <a:rPr lang="en-US" altLang="ko-KR" sz="2000" b="1" dirty="0" smtClean="0"/>
                  <a:t>(</a:t>
                </a:r>
                <a:r>
                  <a:rPr lang="ko-KR" altLang="en-US" sz="2000" b="1" dirty="0" smtClean="0"/>
                  <a:t>고창 북 중학교 </a:t>
                </a:r>
                <a:r>
                  <a:rPr lang="en-US" altLang="ko-KR" sz="2000" b="1" dirty="0" smtClean="0"/>
                  <a:t>3</a:t>
                </a:r>
                <a:r>
                  <a:rPr lang="ko-KR" altLang="en-US" sz="2000" b="1" dirty="0" smtClean="0"/>
                  <a:t>학년 재학</a:t>
                </a:r>
                <a:r>
                  <a:rPr lang="en-US" altLang="ko-KR" sz="2000" b="1" dirty="0" smtClean="0"/>
                  <a:t>)</a:t>
                </a:r>
                <a:endParaRPr lang="ko-KR" altLang="en-US" sz="2000" b="1" dirty="0"/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1052736" y="7473280"/>
              <a:ext cx="1296144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2000" b="1" dirty="0" smtClean="0"/>
                <a:t>기 획 자 </a:t>
              </a:r>
              <a:r>
                <a:rPr lang="en-US" altLang="ko-KR" sz="2000" b="1" dirty="0" smtClean="0"/>
                <a:t>: </a:t>
              </a:r>
              <a:endParaRPr lang="ko-KR" altLang="en-US" sz="2000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52736" y="6857146"/>
              <a:ext cx="144016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2000" b="1" dirty="0" smtClean="0"/>
                <a:t>사 업 명 </a:t>
              </a:r>
              <a:r>
                <a:rPr lang="en-US" altLang="ko-KR" sz="2000" b="1" dirty="0" smtClean="0"/>
                <a:t>: </a:t>
              </a:r>
              <a:endParaRPr lang="ko-KR" altLang="en-US" sz="20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80728" y="8009274"/>
              <a:ext cx="144016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2000" b="1" dirty="0" smtClean="0"/>
                <a:t>작성일자 </a:t>
              </a:r>
              <a:r>
                <a:rPr lang="en-US" altLang="ko-KR" sz="2000" b="1" dirty="0" smtClean="0"/>
                <a:t>: </a:t>
              </a:r>
              <a:endParaRPr lang="ko-KR" altLang="en-US" sz="2000" b="1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20137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817020" y="1555265"/>
            <a:ext cx="1143000" cy="0"/>
          </a:xfrm>
          <a:prstGeom prst="line">
            <a:avLst/>
          </a:prstGeom>
          <a:ln w="12700">
            <a:solidFill>
              <a:srgbClr val="3F3F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직사각형 2"/>
          <p:cNvSpPr/>
          <p:nvPr/>
        </p:nvSpPr>
        <p:spPr>
          <a:xfrm>
            <a:off x="-111481" y="1051880"/>
            <a:ext cx="4143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ko-KR" altLang="en-US" sz="24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향후 사업추진</a:t>
            </a:r>
            <a:r>
              <a:rPr lang="en-US" altLang="ko-KR" sz="24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ko-KR" altLang="en-US" sz="24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위기 대응</a:t>
            </a:r>
            <a:endParaRPr lang="ko-KR" altLang="en-US" sz="24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3F3F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1632846" y="1543591"/>
            <a:ext cx="0" cy="8466435"/>
          </a:xfrm>
          <a:prstGeom prst="line">
            <a:avLst/>
          </a:prstGeom>
          <a:ln>
            <a:gradFill flip="none" rotWithShape="1">
              <a:gsLst>
                <a:gs pos="60000">
                  <a:srgbClr val="3F3F3F">
                    <a:alpha val="54000"/>
                  </a:srgbClr>
                </a:gs>
                <a:gs pos="100000">
                  <a:schemeClr val="bg1">
                    <a:lumMod val="85000"/>
                    <a:alpha val="72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outerShdw blurRad="152400" sx="56000" sy="56000" algn="l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857427" y="1869701"/>
            <a:ext cx="2537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12. </a:t>
            </a:r>
            <a:r>
              <a:rPr lang="ko-KR" altLang="en-US" b="1" dirty="0" smtClean="0"/>
              <a:t>향후 사업 확장 계획</a:t>
            </a:r>
            <a:endParaRPr lang="ko-KR" altLang="en-US" b="1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6118428"/>
              </p:ext>
            </p:extLst>
          </p:nvPr>
        </p:nvGraphicFramePr>
        <p:xfrm>
          <a:off x="1857427" y="2885703"/>
          <a:ext cx="4183281" cy="5379755"/>
        </p:xfrm>
        <a:graphic>
          <a:graphicData uri="http://schemas.openxmlformats.org/drawingml/2006/table">
            <a:tbl>
              <a:tblPr/>
              <a:tblGrid>
                <a:gridCol w="6843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02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967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568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400" kern="0" spc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6B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추진 내용</a:t>
                      </a: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6B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일정</a:t>
                      </a:r>
                      <a:endParaRPr lang="ko-KR" altLang="en-US" sz="1400" kern="0" spc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6B6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5300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400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9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부분적으로 실행</a:t>
                      </a:r>
                      <a:endParaRPr lang="en-US" altLang="ko-KR" sz="1400" b="1" kern="0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동아리 </a:t>
                      </a: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100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개</a:t>
                      </a: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4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년도 </a:t>
                      </a:r>
                      <a:endParaRPr lang="ko-KR" altLang="en-US" sz="14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503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400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9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전라북도 내 </a:t>
                      </a:r>
                      <a:endParaRPr lang="en-US" altLang="ko-KR" sz="1400" b="1" kern="0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학교 전체에 동아리 설치</a:t>
                      </a:r>
                      <a:endParaRPr lang="ko-KR" altLang="en-US" sz="14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년도</a:t>
                      </a:r>
                      <a:endParaRPr lang="ko-KR" altLang="en-US" sz="14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5300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400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9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공공도서관과 </a:t>
                      </a:r>
                      <a:r>
                        <a:rPr lang="ko-KR" altLang="en-US" sz="1400" b="1" kern="0" spc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네크워크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kern="0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구축 </a:t>
                      </a: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상호</a:t>
                      </a:r>
                      <a:r>
                        <a:rPr lang="ko-KR" altLang="en-US" sz="1400" b="1" kern="0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보완 작용</a:t>
                      </a:r>
                      <a:r>
                        <a:rPr lang="en-US" altLang="ko-KR" sz="1400" b="1" kern="0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en-US" altLang="ko-KR" sz="1400" b="1" kern="0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년도</a:t>
                      </a:r>
                      <a:endParaRPr lang="ko-KR" altLang="en-US" sz="14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5300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400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9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고등학교</a:t>
                      </a:r>
                      <a:r>
                        <a:rPr lang="ko-KR" altLang="en-US" sz="1400" b="1" kern="0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에도 동아리 설치</a:t>
                      </a:r>
                      <a:endParaRPr lang="ko-KR" altLang="en-US" sz="14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2021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년 </a:t>
                      </a:r>
                      <a:endParaRPr lang="ko-KR" altLang="en-US" sz="14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11472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ko-KR" altLang="en-US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400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9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전국학교도서관 </a:t>
                      </a:r>
                      <a:endParaRPr lang="en-US" altLang="ko-KR" sz="1400" b="1" kern="0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책의세계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동아리 설치</a:t>
                      </a:r>
                      <a:endParaRPr lang="ko-KR" altLang="en-US" sz="14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년</a:t>
                      </a:r>
                      <a:endParaRPr lang="ko-KR" altLang="en-US" sz="14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181915" y="9452611"/>
            <a:ext cx="528187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950" dirty="0" smtClean="0"/>
              <a:t>[10]</a:t>
            </a:r>
            <a:endParaRPr lang="ko-KR" altLang="en-US" sz="1950" dirty="0"/>
          </a:p>
        </p:txBody>
      </p:sp>
    </p:spTree>
    <p:extLst>
      <p:ext uri="{BB962C8B-B14F-4D97-AF65-F5344CB8AC3E}">
        <p14:creationId xmlns="" xmlns:p14="http://schemas.microsoft.com/office/powerpoint/2010/main" val="375707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32656" y="2072680"/>
            <a:ext cx="617348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이상으로 이 </a:t>
            </a:r>
            <a:r>
              <a:rPr lang="ko-KR" alt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제안서</a:t>
            </a:r>
            <a:r>
              <a:rPr lang="ko-KR" alt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를 </a:t>
            </a:r>
            <a:endParaRPr lang="en-US" altLang="ko-KR" sz="4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ko-KR" alt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읽어주셔서 감사합니다</a:t>
            </a:r>
            <a:r>
              <a:rPr lang="en-US" altLang="ko-KR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  <a:endParaRPr lang="en-US" altLang="ko-KR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611087" y="3519230"/>
            <a:ext cx="5616624" cy="4320481"/>
            <a:chOff x="836712" y="4592960"/>
            <a:chExt cx="5153025" cy="3867150"/>
          </a:xfrm>
        </p:grpSpPr>
        <p:pic>
          <p:nvPicPr>
            <p:cNvPr id="4" name="Picture 2" descr="책의세계에 대한 이미지 검색결과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836712" y="4592960"/>
              <a:ext cx="5153025" cy="3867150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직사각형 4"/>
            <p:cNvSpPr/>
            <p:nvPr/>
          </p:nvSpPr>
          <p:spPr>
            <a:xfrm>
              <a:off x="1926999" y="6022349"/>
              <a:ext cx="2934321" cy="826449"/>
            </a:xfrm>
            <a:prstGeom prst="rect">
              <a:avLst/>
            </a:prstGeom>
            <a:noFill/>
            <a:effectLst>
              <a:glow rad="139700">
                <a:schemeClr val="accent3">
                  <a:satMod val="175000"/>
                  <a:alpha val="40000"/>
                </a:schemeClr>
              </a:glow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lIns="91440" tIns="45720" rIns="91440" bIns="45720">
              <a:prstTxWarp prst="textChevronInverted">
                <a:avLst/>
              </a:prstTxWarp>
              <a:spAutoFit/>
            </a:bodyPr>
            <a:lstStyle/>
            <a:p>
              <a:pPr algn="ctr"/>
              <a:r>
                <a:rPr lang="ko-KR" altLang="en-US" sz="5400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reflection blurRad="6350" stA="55000" endA="300" endPos="45500" dir="5400000" sy="-100000" algn="bl" rotWithShape="0"/>
                  </a:effectLst>
                </a:rPr>
                <a:t>책의 세계</a:t>
              </a:r>
              <a:endParaRPr lang="en-US" altLang="ko-KR" sz="5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799463" y="7539481"/>
            <a:ext cx="36629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Ps: </a:t>
            </a:r>
            <a:r>
              <a:rPr lang="ko-KR" altLang="en-US" dirty="0" smtClean="0"/>
              <a:t>이 제안서내 궁금하신점은 </a:t>
            </a:r>
            <a:r>
              <a:rPr lang="en-US" altLang="ko-KR" dirty="0" smtClean="0">
                <a:hlinkClick r:id="rId4"/>
              </a:rPr>
              <a:t>suwon7065@naver.com</a:t>
            </a:r>
            <a:r>
              <a:rPr lang="en-US" altLang="ko-KR" dirty="0" smtClean="0"/>
              <a:t> </a:t>
            </a:r>
            <a:r>
              <a:rPr lang="ko-KR" altLang="en-US" dirty="0" smtClean="0"/>
              <a:t>으로 메일을 보내주시거나 </a:t>
            </a:r>
            <a:r>
              <a:rPr lang="en-US" altLang="ko-KR" dirty="0" smtClean="0"/>
              <a:t>010-2527-7065</a:t>
            </a:r>
            <a:r>
              <a:rPr lang="ko-KR" altLang="en-US" dirty="0" smtClean="0"/>
              <a:t>로 전화 주시길 바라겠습니다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81915" y="9452611"/>
            <a:ext cx="528187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950" dirty="0" smtClean="0"/>
              <a:t>[11]</a:t>
            </a:r>
            <a:endParaRPr lang="ko-KR" altLang="en-US" sz="1950" dirty="0"/>
          </a:p>
        </p:txBody>
      </p:sp>
    </p:spTree>
    <p:extLst>
      <p:ext uri="{BB962C8B-B14F-4D97-AF65-F5344CB8AC3E}">
        <p14:creationId xmlns="" xmlns:p14="http://schemas.microsoft.com/office/powerpoint/2010/main" val="388932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288032" y="131494"/>
            <a:ext cx="6309320" cy="9790816"/>
            <a:chOff x="0" y="43935"/>
            <a:chExt cx="6309320" cy="9790816"/>
          </a:xfrm>
        </p:grpSpPr>
        <p:pic>
          <p:nvPicPr>
            <p:cNvPr id="3" name="Picture 2" descr="책의세계에 대한 이미지 검색결과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692696" y="3296816"/>
              <a:ext cx="5616624" cy="432048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4" name="Rectangle 2"/>
            <p:cNvSpPr>
              <a:spLocks noChangeArrowheads="1"/>
            </p:cNvSpPr>
            <p:nvPr/>
          </p:nvSpPr>
          <p:spPr bwMode="auto">
            <a:xfrm>
              <a:off x="0" y="43935"/>
              <a:ext cx="1847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ko-KR" altLang="en-US" dirty="0"/>
            </a:p>
          </p:txBody>
        </p:sp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0" y="43935"/>
              <a:ext cx="1847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ko-KR" altLang="en-US" dirty="0"/>
            </a:p>
          </p:txBody>
        </p:sp>
        <p:sp>
          <p:nvSpPr>
            <p:cNvPr id="6" name="모서리가 둥근 직사각형 5"/>
            <p:cNvSpPr/>
            <p:nvPr/>
          </p:nvSpPr>
          <p:spPr>
            <a:xfrm>
              <a:off x="476672" y="560513"/>
              <a:ext cx="5256584" cy="1152128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92696" y="860739"/>
              <a:ext cx="13681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000" b="1" dirty="0" smtClean="0"/>
                <a:t>차례</a:t>
              </a:r>
              <a:endParaRPr lang="ko-KR" altLang="en-US" sz="4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844825" y="1136578"/>
              <a:ext cx="18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spc="300" dirty="0" smtClean="0"/>
                <a:t>Contents</a:t>
              </a:r>
              <a:endParaRPr lang="ko-KR" altLang="en-US" sz="2400" spc="300" dirty="0"/>
            </a:p>
          </p:txBody>
        </p:sp>
        <p:cxnSp>
          <p:nvCxnSpPr>
            <p:cNvPr id="9" name="Shape 7"/>
            <p:cNvCxnSpPr>
              <a:stCxn id="6" idx="3"/>
            </p:cNvCxnSpPr>
            <p:nvPr/>
          </p:nvCxnSpPr>
          <p:spPr>
            <a:xfrm>
              <a:off x="5733256" y="1136576"/>
              <a:ext cx="432048" cy="720080"/>
            </a:xfrm>
            <a:prstGeom prst="curved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연결선 9"/>
            <p:cNvCxnSpPr/>
            <p:nvPr/>
          </p:nvCxnSpPr>
          <p:spPr>
            <a:xfrm>
              <a:off x="6165304" y="1856655"/>
              <a:ext cx="0" cy="64807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20688" y="2288704"/>
              <a:ext cx="5400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14350" indent="-514350"/>
              <a:r>
                <a:rPr lang="en-US" altLang="ko-KR" sz="2800" b="1" dirty="0" smtClean="0"/>
                <a:t>1.</a:t>
              </a:r>
              <a:r>
                <a:rPr lang="ko-KR" altLang="en-US" sz="2800" b="1" dirty="0" smtClean="0"/>
                <a:t> 사업 배경</a:t>
              </a:r>
              <a:endParaRPr lang="en-US" altLang="ko-KR" sz="2800" b="1" dirty="0" smtClean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52872" y="9373086"/>
              <a:ext cx="5715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 smtClean="0"/>
                <a:t>[2]</a:t>
              </a:r>
              <a:endParaRPr lang="ko-KR" altLang="en-US" sz="2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0688" y="2850853"/>
              <a:ext cx="5400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14350" indent="-514350"/>
              <a:r>
                <a:rPr lang="en-US" altLang="ko-KR" sz="2800" b="1" dirty="0" smtClean="0"/>
                <a:t>3. </a:t>
              </a:r>
              <a:r>
                <a:rPr lang="ko-KR" altLang="en-US" sz="2800" b="1" dirty="0" smtClean="0"/>
                <a:t>책의 세계 개요</a:t>
              </a:r>
              <a:endParaRPr lang="en-US" altLang="ko-KR" sz="2800" b="1" dirty="0" smtClean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20688" y="3047357"/>
              <a:ext cx="5400600" cy="677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14350" indent="-514350">
                <a:lnSpc>
                  <a:spcPct val="200000"/>
                </a:lnSpc>
              </a:pPr>
              <a:r>
                <a:rPr lang="en-US" altLang="ko-KR" sz="2800" b="1" dirty="0" smtClean="0"/>
                <a:t>4. </a:t>
              </a:r>
              <a:r>
                <a:rPr lang="ko-KR" altLang="en-US" sz="2800" b="1" dirty="0" smtClean="0"/>
                <a:t>책의 세계 사업목적</a:t>
              </a:r>
              <a:endParaRPr lang="en-US" altLang="ko-KR" sz="2800" b="1" dirty="0" smtClean="0"/>
            </a:p>
            <a:p>
              <a:pPr marL="514350" indent="-514350">
                <a:lnSpc>
                  <a:spcPct val="150000"/>
                </a:lnSpc>
              </a:pPr>
              <a:r>
                <a:rPr lang="en-US" altLang="ko-KR" sz="2800" b="1" dirty="0" smtClean="0"/>
                <a:t>5. </a:t>
              </a:r>
              <a:r>
                <a:rPr lang="ko-KR" altLang="en-US" sz="2800" b="1" dirty="0" smtClean="0"/>
                <a:t>책의 세계 기본방향</a:t>
              </a:r>
              <a:endParaRPr lang="en-US" altLang="ko-KR" sz="2800" b="1" dirty="0" smtClean="0"/>
            </a:p>
            <a:p>
              <a:pPr marL="514350" indent="-514350">
                <a:lnSpc>
                  <a:spcPct val="150000"/>
                </a:lnSpc>
              </a:pPr>
              <a:r>
                <a:rPr lang="en-US" altLang="ko-KR" sz="2800" b="1" dirty="0" smtClean="0"/>
                <a:t>6. </a:t>
              </a:r>
              <a:r>
                <a:rPr lang="ko-KR" altLang="en-US" sz="2800" b="1" dirty="0" smtClean="0"/>
                <a:t>책의 세계 </a:t>
              </a:r>
              <a:r>
                <a:rPr lang="ko-KR" altLang="en-US" sz="2800" b="1" dirty="0" err="1" smtClean="0"/>
                <a:t>운영방침</a:t>
              </a:r>
              <a:r>
                <a:rPr lang="en-US" altLang="ko-KR" sz="2800" b="1" dirty="0" smtClean="0"/>
                <a:t>,</a:t>
              </a:r>
              <a:r>
                <a:rPr lang="ko-KR" altLang="en-US" sz="2800" b="1" dirty="0" smtClean="0"/>
                <a:t>계획</a:t>
              </a:r>
              <a:endParaRPr lang="en-US" altLang="ko-KR" sz="2800" b="1" dirty="0" smtClean="0"/>
            </a:p>
            <a:p>
              <a:pPr marL="514350" indent="-514350">
                <a:lnSpc>
                  <a:spcPct val="150000"/>
                </a:lnSpc>
              </a:pPr>
              <a:r>
                <a:rPr lang="en-US" altLang="ko-KR" sz="2800" b="1" dirty="0" smtClean="0"/>
                <a:t>7. </a:t>
              </a:r>
              <a:r>
                <a:rPr lang="ko-KR" altLang="en-US" sz="2800" b="1" dirty="0" smtClean="0"/>
                <a:t>책의 세계 조직 구성 </a:t>
              </a:r>
              <a:endParaRPr lang="en-US" altLang="ko-KR" sz="2800" b="1" dirty="0" smtClean="0"/>
            </a:p>
            <a:p>
              <a:pPr marL="514350" indent="-514350">
                <a:lnSpc>
                  <a:spcPct val="150000"/>
                </a:lnSpc>
              </a:pPr>
              <a:r>
                <a:rPr lang="en-US" altLang="ko-KR" sz="2800" b="1" dirty="0" smtClean="0"/>
                <a:t>8. </a:t>
              </a:r>
              <a:r>
                <a:rPr lang="ko-KR" altLang="en-US" sz="2800" b="1" dirty="0" smtClean="0"/>
                <a:t>단계별 사업추진 계획</a:t>
              </a:r>
              <a:endParaRPr lang="en-US" altLang="ko-KR" sz="2800" b="1" dirty="0" smtClean="0"/>
            </a:p>
            <a:p>
              <a:pPr marL="514350" indent="-514350">
                <a:lnSpc>
                  <a:spcPct val="150000"/>
                </a:lnSpc>
              </a:pPr>
              <a:r>
                <a:rPr lang="en-US" altLang="ko-KR" sz="2800" b="1" dirty="0" smtClean="0"/>
                <a:t>7. </a:t>
              </a:r>
              <a:r>
                <a:rPr lang="ko-KR" altLang="en-US" sz="2800" b="1" dirty="0" smtClean="0"/>
                <a:t>향후 사업 추진 계획 </a:t>
              </a:r>
              <a:endParaRPr lang="en-US" altLang="ko-KR" sz="2800" b="1" dirty="0" smtClean="0"/>
            </a:p>
            <a:p>
              <a:pPr marL="514350" indent="-514350">
                <a:lnSpc>
                  <a:spcPct val="150000"/>
                </a:lnSpc>
              </a:pPr>
              <a:r>
                <a:rPr lang="ko-KR" altLang="en-US" sz="2800" b="1" dirty="0" smtClean="0"/>
                <a:t>   및 위기 대응</a:t>
              </a:r>
              <a:endParaRPr lang="en-US" altLang="ko-KR" sz="2800" b="1" dirty="0" smtClean="0"/>
            </a:p>
            <a:p>
              <a:pPr marL="514350" indent="-514350">
                <a:lnSpc>
                  <a:spcPct val="150000"/>
                </a:lnSpc>
              </a:pPr>
              <a:endParaRPr lang="en-US" altLang="ko-KR" sz="2800" b="1" dirty="0"/>
            </a:p>
            <a:p>
              <a:pPr marL="514350" indent="-514350">
                <a:lnSpc>
                  <a:spcPct val="150000"/>
                </a:lnSpc>
              </a:pPr>
              <a:endParaRPr lang="en-US" altLang="ko-KR" sz="2800" b="1" dirty="0" smtClean="0"/>
            </a:p>
            <a:p>
              <a:pPr marL="514350" indent="-514350">
                <a:lnSpc>
                  <a:spcPct val="150000"/>
                </a:lnSpc>
              </a:pPr>
              <a:endParaRPr lang="en-US" altLang="ko-KR" sz="2800" b="1" dirty="0" smtClean="0"/>
            </a:p>
          </p:txBody>
        </p:sp>
      </p:grpSp>
    </p:spTree>
    <p:extLst>
      <p:ext uri="{BB962C8B-B14F-4D97-AF65-F5344CB8AC3E}">
        <p14:creationId xmlns="" xmlns:p14="http://schemas.microsoft.com/office/powerpoint/2010/main" val="356984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책의세계에 대한 이미지 검색결과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241376" y="2912768"/>
            <a:ext cx="5616624" cy="432048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3000372" y="944433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[3]</a:t>
            </a:r>
            <a:endParaRPr lang="ko-KR" altLang="en-US" sz="2400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302079" y="943427"/>
            <a:ext cx="1143000" cy="0"/>
          </a:xfrm>
          <a:prstGeom prst="line">
            <a:avLst/>
          </a:prstGeom>
          <a:ln w="12700">
            <a:solidFill>
              <a:srgbClr val="3F3F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/>
          <p:cNvSpPr/>
          <p:nvPr/>
        </p:nvSpPr>
        <p:spPr>
          <a:xfrm>
            <a:off x="74661" y="386879"/>
            <a:ext cx="2119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ko-KR" altLang="en-US" sz="28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사업 개요</a:t>
            </a:r>
            <a:endParaRPr lang="ko-KR" altLang="en-US" sz="28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3F3F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1568624"/>
            <a:ext cx="15856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사업 배경 </a:t>
            </a:r>
            <a:endParaRPr lang="en-US" altLang="ko-KR" sz="240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3F3F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ko-KR" altLang="en-US" sz="24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및 목적</a:t>
            </a:r>
            <a:endParaRPr lang="ko-KR" altLang="en-US" sz="24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3F3F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1567543" y="838601"/>
            <a:ext cx="0" cy="8466435"/>
          </a:xfrm>
          <a:prstGeom prst="line">
            <a:avLst/>
          </a:prstGeom>
          <a:ln w="19050">
            <a:gradFill flip="none" rotWithShape="1">
              <a:gsLst>
                <a:gs pos="60000">
                  <a:srgbClr val="3F3F3F">
                    <a:alpha val="54000"/>
                  </a:srgbClr>
                </a:gs>
                <a:gs pos="100000">
                  <a:schemeClr val="bg1">
                    <a:lumMod val="85000"/>
                    <a:alpha val="72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outerShdw blurRad="152400" sx="56000" sy="56000" algn="l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28800" y="992560"/>
            <a:ext cx="1830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2400" b="1" dirty="0" smtClean="0"/>
              <a:t>사업 배경</a:t>
            </a:r>
            <a:endParaRPr lang="en-US" altLang="ko-KR" sz="2400" b="1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1556792" y="1865808"/>
            <a:ext cx="5301208" cy="5321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100" dirty="0" smtClean="0"/>
              <a:t>저는 </a:t>
            </a:r>
            <a:r>
              <a:rPr lang="en-US" altLang="ko-KR" sz="2100" dirty="0" smtClean="0"/>
              <a:t>2015</a:t>
            </a:r>
            <a:r>
              <a:rPr lang="ko-KR" altLang="en-US" sz="2100" dirty="0" smtClean="0"/>
              <a:t>년도에 학생들이 직접 학교 도서관을 운영해보는 동아리 일명 </a:t>
            </a:r>
            <a:r>
              <a:rPr lang="ko-KR" altLang="en-US" sz="2100" dirty="0" err="1" smtClean="0"/>
              <a:t>학관도동아리</a:t>
            </a:r>
            <a:r>
              <a:rPr lang="ko-KR" altLang="en-US" sz="2100" dirty="0" smtClean="0"/>
              <a:t>  운영해 본적이 있습니다</a:t>
            </a:r>
            <a:r>
              <a:rPr lang="en-US" altLang="ko-KR" sz="2100" dirty="0" smtClean="0"/>
              <a:t>.</a:t>
            </a:r>
            <a:r>
              <a:rPr lang="ko-KR" altLang="en-US" sz="2100" dirty="0" smtClean="0"/>
              <a:t> 학관도 동아리 </a:t>
            </a:r>
            <a:endParaRPr lang="en-US" altLang="ko-KR" sz="2100" dirty="0" smtClean="0"/>
          </a:p>
          <a:p>
            <a:r>
              <a:rPr lang="ko-KR" altLang="en-US" sz="2100" dirty="0" smtClean="0"/>
              <a:t>운영 시작 이후 학관도 동아리회원들은 직접 도서관을 운영하니 책에 대한흥미가 </a:t>
            </a:r>
            <a:endParaRPr lang="en-US" altLang="ko-KR" sz="2100" dirty="0" smtClean="0"/>
          </a:p>
          <a:p>
            <a:r>
              <a:rPr lang="ko-KR" altLang="en-US" sz="2100" dirty="0" err="1" smtClean="0"/>
              <a:t>자연스래</a:t>
            </a:r>
            <a:r>
              <a:rPr lang="ko-KR" altLang="en-US" sz="2100" dirty="0" smtClean="0"/>
              <a:t> 늘어나고 회원들이 다른 친구들에게 책을 추천하여 점점 책을 접하는 친구들이 늘어나 학교 에서는 학교도서관시설 개선을 해주고  책 행사를 열어주는 등 여러 독서를 하는 학생들을 위해 여러 가지 </a:t>
            </a:r>
            <a:r>
              <a:rPr lang="ko-KR" altLang="en-US" sz="2100" dirty="0" err="1" smtClean="0"/>
              <a:t>해택을</a:t>
            </a:r>
            <a:r>
              <a:rPr lang="ko-KR" altLang="en-US" sz="2100" dirty="0" smtClean="0"/>
              <a:t> 주어 학생들이 편한 환경에서 책을 재미있게 즐길 수 있게 되었습니다</a:t>
            </a:r>
            <a:r>
              <a:rPr lang="en-US" altLang="ko-KR" sz="2100" dirty="0" smtClean="0"/>
              <a:t>. </a:t>
            </a:r>
            <a:r>
              <a:rPr lang="ko-KR" altLang="en-US" sz="2100" dirty="0" smtClean="0"/>
              <a:t>이에 저는 학관도 동아리가 늘어나면 더욱더 많은 학생들이 편한 환경에서 재미있게 책을 즐길 수 있다고 생각하여 학관도 동아리 상위버전 책의 세계 제안서를 쓰게 되었습니다</a:t>
            </a:r>
            <a:r>
              <a:rPr lang="en-US" altLang="ko-KR" sz="2100" dirty="0" smtClean="0"/>
              <a:t>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73552" y="7132320"/>
            <a:ext cx="3364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학관도 동아리 실적 </a:t>
            </a:r>
            <a:r>
              <a:rPr lang="en-US" altLang="ko-KR" dirty="0" smtClean="0"/>
              <a:t>(4pg</a:t>
            </a:r>
            <a:r>
              <a:rPr lang="ko-KR" altLang="en-US" dirty="0" smtClean="0"/>
              <a:t>참고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39505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책의세계에 대한 이미지 검색결과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548680" y="3440831"/>
            <a:ext cx="5616624" cy="432048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 descr="http://yeosan.es.kr/files/el01/im/2016/05/S0000000227/ec85442ea586c9804ebf46f89bfc91c2dc0f35fc9ffeb11e_0.jpg"/>
          <p:cNvPicPr>
            <a:picLocks noChangeArrowheads="1"/>
          </p:cNvPicPr>
          <p:nvPr/>
        </p:nvPicPr>
        <p:blipFill>
          <a:blip r:embed="rId4" cstate="print">
            <a:lum bright="-10000" contrast="-10000"/>
          </a:blip>
          <a:srcRect l="24386" t="903" r="15156" b="44905"/>
          <a:stretch>
            <a:fillRect/>
          </a:stretch>
        </p:blipFill>
        <p:spPr bwMode="auto">
          <a:xfrm>
            <a:off x="304800" y="851617"/>
            <a:ext cx="2751448" cy="2124665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rrowheads="1"/>
          </p:cNvPicPr>
          <p:nvPr/>
        </p:nvPicPr>
        <p:blipFill>
          <a:blip r:embed="rId5" cstate="print">
            <a:lum bright="-10000" contrast="-10000"/>
          </a:blip>
          <a:srcRect/>
          <a:stretch>
            <a:fillRect/>
          </a:stretch>
        </p:blipFill>
        <p:spPr bwMode="auto">
          <a:xfrm>
            <a:off x="286871" y="2999650"/>
            <a:ext cx="2740589" cy="1608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 cstate="print">
            <a:lum bright="10000" contrast="10000"/>
          </a:blip>
          <a:srcRect/>
          <a:stretch>
            <a:fillRect/>
          </a:stretch>
        </p:blipFill>
        <p:spPr bwMode="auto">
          <a:xfrm>
            <a:off x="3666053" y="889924"/>
            <a:ext cx="3048515" cy="2032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7" cstate="print">
            <a:lum bright="10000" contrast="10000"/>
          </a:blip>
          <a:srcRect/>
          <a:stretch>
            <a:fillRect/>
          </a:stretch>
        </p:blipFill>
        <p:spPr bwMode="auto">
          <a:xfrm>
            <a:off x="3581070" y="2907598"/>
            <a:ext cx="3169355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-25924" y="200473"/>
            <a:ext cx="6525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2016</a:t>
            </a:r>
            <a:r>
              <a:rPr lang="ko-KR" altLang="en-US" dirty="0" smtClean="0"/>
              <a:t>년도 도서관 모습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구식</a:t>
            </a:r>
            <a:r>
              <a:rPr lang="en-US" altLang="ko-KR" dirty="0" smtClean="0"/>
              <a:t>TV</a:t>
            </a:r>
            <a:r>
              <a:rPr lang="ko-KR" altLang="en-US" dirty="0" smtClean="0"/>
              <a:t>와 낡은 칠판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좁은 책상 등</a:t>
            </a:r>
            <a:r>
              <a:rPr lang="en-US" altLang="ko-KR" dirty="0" smtClean="0"/>
              <a:t>..)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55841" y="107574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2018</a:t>
            </a:r>
            <a:r>
              <a:rPr lang="ko-KR" altLang="en-US" dirty="0" smtClean="0"/>
              <a:t>년 현재 도서관 모습 </a:t>
            </a:r>
            <a:endParaRPr lang="en-US" altLang="ko-KR" dirty="0" smtClean="0"/>
          </a:p>
          <a:p>
            <a:r>
              <a:rPr lang="en-US" altLang="ko-KR" dirty="0" smtClean="0"/>
              <a:t>(TV</a:t>
            </a:r>
            <a:r>
              <a:rPr lang="ko-KR" altLang="en-US" dirty="0" smtClean="0"/>
              <a:t>변경 신식 칠판 책상 변경 등</a:t>
            </a:r>
            <a:r>
              <a:rPr lang="en-US" altLang="ko-KR" dirty="0" smtClean="0"/>
              <a:t>..)</a:t>
            </a:r>
            <a:endParaRPr lang="ko-KR" altLang="en-US" dirty="0"/>
          </a:p>
        </p:txBody>
      </p:sp>
      <p:grpSp>
        <p:nvGrpSpPr>
          <p:cNvPr id="13" name="그룹 12"/>
          <p:cNvGrpSpPr/>
          <p:nvPr/>
        </p:nvGrpSpPr>
        <p:grpSpPr>
          <a:xfrm>
            <a:off x="326840" y="4930583"/>
            <a:ext cx="6531160" cy="4641757"/>
            <a:chOff x="0" y="4507087"/>
            <a:chExt cx="7272807" cy="5398913"/>
          </a:xfrm>
        </p:grpSpPr>
        <p:sp>
          <p:nvSpPr>
            <p:cNvPr id="19" name="아래쪽 화살표 18"/>
            <p:cNvSpPr/>
            <p:nvPr/>
          </p:nvSpPr>
          <p:spPr>
            <a:xfrm>
              <a:off x="864095" y="6584341"/>
              <a:ext cx="864096" cy="1008112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pic>
          <p:nvPicPr>
            <p:cNvPr id="14" name="Picture 1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0" y="7880485"/>
              <a:ext cx="6264696" cy="1656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TextBox 14"/>
            <p:cNvSpPr txBox="1"/>
            <p:nvPr/>
          </p:nvSpPr>
          <p:spPr>
            <a:xfrm>
              <a:off x="864095" y="7511153"/>
              <a:ext cx="6408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2018</a:t>
              </a:r>
              <a:r>
                <a:rPr lang="ko-KR" altLang="en-US" dirty="0" smtClean="0"/>
                <a:t>년도 여산초도서관 관련예산</a:t>
              </a:r>
              <a:r>
                <a:rPr lang="en-US" altLang="ko-KR" dirty="0" smtClean="0"/>
                <a:t>(</a:t>
              </a:r>
              <a:r>
                <a:rPr lang="ko-KR" altLang="en-US" dirty="0" smtClean="0"/>
                <a:t>총액</a:t>
              </a:r>
              <a:r>
                <a:rPr lang="en-US" altLang="ko-KR" dirty="0" smtClean="0"/>
                <a:t>: 7750000)</a:t>
              </a:r>
              <a:endParaRPr lang="ko-KR" altLang="en-US" dirty="0"/>
            </a:p>
          </p:txBody>
        </p:sp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16024" y="4982800"/>
              <a:ext cx="5976664" cy="18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TextBox 16"/>
            <p:cNvSpPr txBox="1"/>
            <p:nvPr/>
          </p:nvSpPr>
          <p:spPr>
            <a:xfrm>
              <a:off x="451097" y="4507087"/>
              <a:ext cx="6532213" cy="4295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2016</a:t>
              </a:r>
              <a:r>
                <a:rPr lang="ko-KR" altLang="en-US" dirty="0" smtClean="0"/>
                <a:t>년도 여산초도서관 관련예산</a:t>
              </a:r>
              <a:r>
                <a:rPr lang="en-US" altLang="ko-KR" dirty="0" smtClean="0"/>
                <a:t>(</a:t>
              </a:r>
              <a:r>
                <a:rPr lang="ko-KR" altLang="en-US" dirty="0" smtClean="0"/>
                <a:t>총액</a:t>
              </a:r>
              <a:r>
                <a:rPr lang="en-US" altLang="ko-KR" dirty="0" smtClean="0"/>
                <a:t>: 6242000)</a:t>
              </a:r>
              <a:endParaRPr lang="ko-KR" alt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60425" y="6872373"/>
              <a:ext cx="49369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b="1" dirty="0" smtClean="0"/>
                <a:t>2016</a:t>
              </a:r>
              <a:r>
                <a:rPr lang="ko-KR" altLang="en-US" b="1" dirty="0" smtClean="0"/>
                <a:t>년도 대비 도서관관련예산 </a:t>
              </a:r>
              <a:r>
                <a:rPr lang="en-US" altLang="ko-KR" b="1" dirty="0" smtClean="0">
                  <a:solidFill>
                    <a:srgbClr val="FF0000"/>
                  </a:solidFill>
                </a:rPr>
                <a:t>25% </a:t>
              </a:r>
              <a:r>
                <a:rPr lang="ko-KR" altLang="en-US" b="1" dirty="0" smtClean="0"/>
                <a:t>증가</a:t>
              </a:r>
              <a:endParaRPr lang="ko-KR" altLang="en-US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096343" y="9536668"/>
              <a:ext cx="3960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 smtClean="0"/>
                <a:t>자료출처 여산 초등학교 홈페이지</a:t>
              </a:r>
              <a:endParaRPr lang="ko-KR" altLang="en-US" dirty="0"/>
            </a:p>
          </p:txBody>
        </p:sp>
      </p:grpSp>
      <p:sp>
        <p:nvSpPr>
          <p:cNvPr id="21" name="오른쪽 화살표 20"/>
          <p:cNvSpPr/>
          <p:nvPr/>
        </p:nvSpPr>
        <p:spPr>
          <a:xfrm>
            <a:off x="2671481" y="2241176"/>
            <a:ext cx="1434353" cy="1272988"/>
          </a:xfrm>
          <a:prstGeom prst="rightArrow">
            <a:avLst/>
          </a:prstGeom>
          <a:solidFill>
            <a:srgbClr val="E3F04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/>
              <a:t>변화</a:t>
            </a:r>
            <a:endParaRPr lang="ko-KR" alt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3240904" y="9460645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[4]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책의세계에 대한 이미지 검색결과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812962" y="2781643"/>
            <a:ext cx="5616624" cy="432048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6" name="그룹 15"/>
          <p:cNvGrpSpPr/>
          <p:nvPr/>
        </p:nvGrpSpPr>
        <p:grpSpPr>
          <a:xfrm>
            <a:off x="154307" y="239921"/>
            <a:ext cx="6541996" cy="9328304"/>
            <a:chOff x="189176" y="-87693"/>
            <a:chExt cx="6541996" cy="9328304"/>
          </a:xfrm>
        </p:grpSpPr>
        <p:grpSp>
          <p:nvGrpSpPr>
            <p:cNvPr id="17" name="그룹 16"/>
            <p:cNvGrpSpPr/>
            <p:nvPr/>
          </p:nvGrpSpPr>
          <p:grpSpPr>
            <a:xfrm>
              <a:off x="189176" y="-87693"/>
              <a:ext cx="6541996" cy="9328304"/>
              <a:chOff x="-5872957" y="765182"/>
              <a:chExt cx="6541996" cy="9328304"/>
            </a:xfrm>
          </p:grpSpPr>
          <p:grpSp>
            <p:nvGrpSpPr>
              <p:cNvPr id="19" name="그룹 18"/>
              <p:cNvGrpSpPr/>
              <p:nvPr/>
            </p:nvGrpSpPr>
            <p:grpSpPr>
              <a:xfrm>
                <a:off x="-5872957" y="765182"/>
                <a:ext cx="2969800" cy="8826608"/>
                <a:chOff x="1153250" y="478428"/>
                <a:chExt cx="2969800" cy="8826608"/>
              </a:xfrm>
            </p:grpSpPr>
            <p:cxnSp>
              <p:nvCxnSpPr>
                <p:cNvPr id="21" name="직선 연결선 20"/>
                <p:cNvCxnSpPr/>
                <p:nvPr/>
              </p:nvCxnSpPr>
              <p:spPr>
                <a:xfrm>
                  <a:off x="1304801" y="925999"/>
                  <a:ext cx="1143000" cy="0"/>
                </a:xfrm>
                <a:prstGeom prst="line">
                  <a:avLst/>
                </a:prstGeom>
                <a:ln w="12700">
                  <a:solidFill>
                    <a:srgbClr val="3F3F3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직선 연결선 21"/>
                <p:cNvCxnSpPr/>
                <p:nvPr/>
              </p:nvCxnSpPr>
              <p:spPr>
                <a:xfrm>
                  <a:off x="1567543" y="838601"/>
                  <a:ext cx="0" cy="8466435"/>
                </a:xfrm>
                <a:prstGeom prst="line">
                  <a:avLst/>
                </a:prstGeom>
                <a:ln>
                  <a:gradFill flip="none" rotWithShape="1">
                    <a:gsLst>
                      <a:gs pos="60000">
                        <a:srgbClr val="3F3F3F">
                          <a:alpha val="54000"/>
                        </a:srgbClr>
                      </a:gs>
                      <a:gs pos="100000">
                        <a:schemeClr val="bg1">
                          <a:lumMod val="85000"/>
                          <a:alpha val="72000"/>
                        </a:scheme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</a:ln>
                <a:effectLst>
                  <a:outerShdw blurRad="152400" sx="56000" sy="56000" algn="l" rotWithShape="0">
                    <a:prstClr val="black"/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TextBox 22"/>
                <p:cNvSpPr txBox="1"/>
                <p:nvPr/>
              </p:nvSpPr>
              <p:spPr>
                <a:xfrm>
                  <a:off x="1567542" y="1021332"/>
                  <a:ext cx="255550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b="1" dirty="0" smtClean="0"/>
                    <a:t>3. </a:t>
                  </a:r>
                  <a:r>
                    <a:rPr lang="ko-KR" altLang="en-US" b="1" dirty="0" smtClean="0"/>
                    <a:t>제품</a:t>
                  </a:r>
                  <a:r>
                    <a:rPr lang="en-US" altLang="ko-KR" b="1" dirty="0" smtClean="0"/>
                    <a:t>(</a:t>
                  </a:r>
                  <a:r>
                    <a:rPr lang="ko-KR" altLang="en-US" b="1" dirty="0" smtClean="0"/>
                    <a:t>아이디어</a:t>
                  </a:r>
                  <a:r>
                    <a:rPr lang="en-US" altLang="ko-KR" b="1" dirty="0" smtClean="0"/>
                    <a:t>) </a:t>
                  </a:r>
                  <a:r>
                    <a:rPr lang="ko-KR" altLang="en-US" b="1" dirty="0" smtClean="0"/>
                    <a:t>개요</a:t>
                  </a:r>
                  <a:endParaRPr lang="ko-KR" altLang="en-US" b="1" dirty="0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1746027" y="5401436"/>
                  <a:ext cx="14654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b="1" dirty="0" smtClean="0"/>
                    <a:t>4. </a:t>
                  </a:r>
                  <a:r>
                    <a:rPr lang="ko-KR" altLang="en-US" b="1" dirty="0" smtClean="0"/>
                    <a:t>사업 목적</a:t>
                  </a:r>
                  <a:endParaRPr lang="ko-KR" altLang="en-US" b="1" dirty="0"/>
                </a:p>
              </p:txBody>
            </p:sp>
            <p:sp>
              <p:nvSpPr>
                <p:cNvPr id="29" name="직사각형 28"/>
                <p:cNvSpPr/>
                <p:nvPr/>
              </p:nvSpPr>
              <p:spPr>
                <a:xfrm>
                  <a:off x="1153250" y="478428"/>
                  <a:ext cx="1705916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sz="2200" b="1" dirty="0" smtClean="0">
                      <a:ln>
                        <a:solidFill>
                          <a:schemeClr val="bg1">
                            <a:alpha val="0"/>
                          </a:schemeClr>
                        </a:solidFill>
                      </a:ln>
                      <a:solidFill>
                        <a:srgbClr val="3F3F3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1. </a:t>
                  </a:r>
                  <a:r>
                    <a:rPr lang="ko-KR" altLang="en-US" sz="2200" b="1" dirty="0" smtClean="0">
                      <a:ln>
                        <a:solidFill>
                          <a:schemeClr val="bg1">
                            <a:alpha val="0"/>
                          </a:schemeClr>
                        </a:solidFill>
                      </a:ln>
                      <a:solidFill>
                        <a:srgbClr val="3F3F3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사업 개요</a:t>
                  </a:r>
                  <a:endParaRPr lang="ko-KR" altLang="en-US" sz="2200" b="1" dirty="0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rgbClr val="3F3F3F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0" name="TextBox 19"/>
              <p:cNvSpPr txBox="1"/>
              <p:nvPr/>
            </p:nvSpPr>
            <p:spPr>
              <a:xfrm>
                <a:off x="-5388761" y="6123168"/>
                <a:ext cx="605780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dirty="0" err="1" smtClean="0"/>
                  <a:t>책의세계</a:t>
                </a:r>
                <a:r>
                  <a:rPr lang="ko-KR" altLang="en-US" dirty="0" smtClean="0"/>
                  <a:t> 동아리가 학교 도서관에 실행된다면 학생들이</a:t>
                </a:r>
                <a:endParaRPr lang="en-US" altLang="ko-KR" dirty="0" smtClean="0"/>
              </a:p>
              <a:p>
                <a:r>
                  <a:rPr lang="ko-KR" altLang="en-US" dirty="0" smtClean="0"/>
                  <a:t> 학교를 운영하는 학생회와 비슷하게 리더십 책임감 등을 더 많은 학생들을 책의세계활동을 통해 </a:t>
                </a:r>
                <a:r>
                  <a:rPr lang="ko-KR" altLang="en-US" dirty="0" err="1" smtClean="0"/>
                  <a:t>기를수</a:t>
                </a:r>
                <a:r>
                  <a:rPr lang="ko-KR" altLang="en-US" dirty="0" smtClean="0"/>
                  <a:t> </a:t>
                </a:r>
                <a:r>
                  <a:rPr lang="ko-KR" altLang="en-US" dirty="0" err="1" smtClean="0"/>
                  <a:t>있을것</a:t>
                </a:r>
                <a:r>
                  <a:rPr lang="ko-KR" altLang="en-US" dirty="0" smtClean="0"/>
                  <a:t> 입니다</a:t>
                </a:r>
                <a:r>
                  <a:rPr lang="en-US" altLang="ko-KR" dirty="0" smtClean="0"/>
                  <a:t>.  </a:t>
                </a:r>
                <a:r>
                  <a:rPr lang="ko-KR" altLang="en-US" dirty="0" smtClean="0"/>
                  <a:t>또한 자연스럽게 책을 많이 접할 수 있게 되어 선진국과 같이 암기 등을 통해 공부를 하는 </a:t>
                </a:r>
                <a:r>
                  <a:rPr lang="ko-KR" altLang="en-US" dirty="0"/>
                  <a:t>것이 </a:t>
                </a:r>
                <a:r>
                  <a:rPr lang="ko-KR" altLang="en-US" dirty="0" smtClean="0"/>
                  <a:t>아니라    책을 </a:t>
                </a:r>
                <a:r>
                  <a:rPr lang="ko-KR" altLang="en-US" dirty="0"/>
                  <a:t>통하여 공부를 하면서 </a:t>
                </a:r>
                <a:r>
                  <a:rPr lang="ko-KR" altLang="en-US" dirty="0" err="1"/>
                  <a:t>자연스래</a:t>
                </a:r>
                <a:r>
                  <a:rPr lang="ko-KR" altLang="en-US" dirty="0"/>
                  <a:t> 지식이 주입되어 </a:t>
                </a:r>
                <a:r>
                  <a:rPr lang="ko-KR" altLang="en-US" dirty="0" smtClean="0"/>
                  <a:t>학생들의 학업스트레스가 줄어들어 학생들의 자살률이 낮아질 것입니다</a:t>
                </a:r>
                <a:r>
                  <a:rPr lang="en-US" altLang="ko-KR" dirty="0" smtClean="0"/>
                  <a:t>. </a:t>
                </a:r>
                <a:r>
                  <a:rPr lang="ko-KR" altLang="en-US" dirty="0" smtClean="0"/>
                  <a:t>또한 자신의 </a:t>
                </a:r>
                <a:r>
                  <a:rPr lang="ko-KR" altLang="en-US" dirty="0"/>
                  <a:t>아이들의 성적을 걱정하여 사교육을 시키는 학부모들꼐서 사교육을 놓는 효과가 날것입니다</a:t>
                </a:r>
                <a:r>
                  <a:rPr lang="en-US" altLang="ko-KR" dirty="0" smtClean="0"/>
                  <a:t>.</a:t>
                </a:r>
                <a:r>
                  <a:rPr lang="ko-KR" altLang="en-US" dirty="0" smtClean="0"/>
                  <a:t>그리고 학생들도 </a:t>
                </a:r>
                <a:r>
                  <a:rPr lang="ko-KR" altLang="en-US" dirty="0" err="1"/>
                  <a:t>책의세계의</a:t>
                </a:r>
                <a:r>
                  <a:rPr lang="ko-KR" altLang="en-US" dirty="0"/>
                  <a:t> 체계적인 책을 통한 교육방식으로 </a:t>
                </a:r>
                <a:r>
                  <a:rPr lang="ko-KR" altLang="en-US" dirty="0" smtClean="0"/>
                  <a:t>진짜 자신이 원하는 미래가 </a:t>
                </a:r>
                <a:r>
                  <a:rPr lang="ko-KR" altLang="en-US" dirty="0" err="1" smtClean="0"/>
                  <a:t>어떻것이며</a:t>
                </a:r>
                <a:r>
                  <a:rPr lang="ko-KR" altLang="en-US" dirty="0" smtClean="0"/>
                  <a:t> 그것을 위해서 어떠한 노력을 해야하는지를 아는 학생이 </a:t>
                </a:r>
                <a:r>
                  <a:rPr lang="ko-KR" altLang="en-US" dirty="0" err="1" smtClean="0"/>
                  <a:t>될것입니다</a:t>
                </a:r>
                <a:r>
                  <a:rPr lang="en-US" altLang="ko-KR" dirty="0" smtClean="0"/>
                  <a:t>. </a:t>
                </a:r>
                <a:r>
                  <a:rPr lang="ko-KR" altLang="en-US" dirty="0" err="1" smtClean="0"/>
                  <a:t>결론적으로책을</a:t>
                </a:r>
                <a:r>
                  <a:rPr lang="ko-KR" altLang="en-US" dirty="0" smtClean="0"/>
                  <a:t> 통한 교육으로 사교육을 감소시키며 여러가지 다양한 능력을 지닌 학생들을 </a:t>
                </a:r>
                <a:r>
                  <a:rPr lang="ko-KR" altLang="en-US" dirty="0" err="1" smtClean="0"/>
                  <a:t>양성하는것이</a:t>
                </a:r>
                <a:r>
                  <a:rPr lang="ko-KR" altLang="en-US" dirty="0" smtClean="0"/>
                  <a:t> 이 사업의 목적 입니다</a:t>
                </a:r>
                <a:r>
                  <a:rPr lang="en-US" altLang="ko-KR" dirty="0" smtClean="0"/>
                  <a:t>.</a:t>
                </a:r>
                <a:endParaRPr lang="en-US" altLang="ko-KR" dirty="0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603469" y="799351"/>
              <a:ext cx="5538782" cy="39703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 latinLnBrk="0"/>
              <a:r>
                <a:rPr lang="ko-KR" altLang="en-US" dirty="0" smtClean="0"/>
                <a:t>공공도서관의 수를 늘리는 것보다 학교도서관을 이용하여 책을 통한 교육을 체계적으로 시키며 책에 대해 흥미를 가질 수 있게 도와주는 여러가지 행사를 여는 것이 학생들이 책을 많이 읽게 </a:t>
              </a:r>
              <a:r>
                <a:rPr lang="ko-KR" altLang="en-US" dirty="0" err="1" smtClean="0"/>
                <a:t>하는것에</a:t>
              </a:r>
              <a:r>
                <a:rPr lang="ko-KR" altLang="en-US" dirty="0" smtClean="0"/>
                <a:t> 효과적이라 생각 하였습니다</a:t>
              </a:r>
              <a:r>
                <a:rPr lang="en-US" altLang="ko-KR" dirty="0" smtClean="0"/>
                <a:t>. </a:t>
              </a:r>
              <a:r>
                <a:rPr lang="ko-KR" altLang="en-US" dirty="0" smtClean="0"/>
                <a:t>그리고 책의 세계가 일반적인 학생 사서 동아리와는 다른 점은</a:t>
              </a:r>
              <a:r>
                <a:rPr lang="ko-KR" altLang="en-US" b="1" dirty="0"/>
                <a:t> </a:t>
              </a:r>
              <a:r>
                <a:rPr lang="ko-KR" altLang="en-US" dirty="0" smtClean="0"/>
                <a:t>학생들이 </a:t>
              </a:r>
              <a:r>
                <a:rPr lang="ko-KR" altLang="en-US" dirty="0"/>
                <a:t>직접 자신의 학교도서관을 운영하면서 </a:t>
              </a:r>
              <a:r>
                <a:rPr lang="ko-KR" altLang="en-US" dirty="0" smtClean="0"/>
                <a:t>자신이 </a:t>
              </a:r>
              <a:r>
                <a:rPr lang="ko-KR" altLang="en-US" dirty="0"/>
                <a:t>도서관을 이용하면서 불편했던 점을 </a:t>
              </a:r>
              <a:r>
                <a:rPr lang="ko-KR" altLang="en-US" dirty="0" smtClean="0"/>
                <a:t>개선하면서</a:t>
              </a:r>
              <a:r>
                <a:rPr lang="en-US" altLang="ko-KR" dirty="0" smtClean="0"/>
                <a:t> </a:t>
              </a:r>
              <a:r>
                <a:rPr lang="ko-KR" altLang="en-US" dirty="0" smtClean="0"/>
                <a:t>도서관을 발전시키며 여러 가지 리더십</a:t>
              </a:r>
              <a:r>
                <a:rPr lang="en-US" altLang="ko-KR" dirty="0" smtClean="0"/>
                <a:t>, </a:t>
              </a:r>
              <a:r>
                <a:rPr lang="ko-KR" altLang="en-US" dirty="0" smtClean="0"/>
                <a:t>책임감</a:t>
              </a:r>
              <a:r>
                <a:rPr lang="en-US" altLang="ko-KR" dirty="0" smtClean="0"/>
                <a:t>,</a:t>
              </a:r>
              <a:r>
                <a:rPr lang="ko-KR" altLang="en-US" dirty="0" smtClean="0"/>
                <a:t>지도력 등의 좋은 효과를 얻을 수 있으며 도서관을 이용하는 학생들은 학생들이 직접 도서관행사를 열어 학생들의 눈높이에 맞추어진 행사들을 즐기며 책을 더욱더 재미있게 </a:t>
              </a:r>
              <a:r>
                <a:rPr lang="ko-KR" altLang="en-US" dirty="0" err="1" smtClean="0"/>
                <a:t>즐길수</a:t>
              </a:r>
              <a:r>
                <a:rPr lang="ko-KR" altLang="en-US" dirty="0" smtClean="0"/>
                <a:t> </a:t>
              </a:r>
              <a:r>
                <a:rPr lang="ko-KR" altLang="en-US" dirty="0" err="1" smtClean="0"/>
                <a:t>있을것</a:t>
              </a:r>
              <a:r>
                <a:rPr lang="ko-KR" altLang="en-US" dirty="0" smtClean="0"/>
                <a:t> 입니다</a:t>
              </a:r>
              <a:r>
                <a:rPr lang="en-US" altLang="ko-KR" dirty="0" smtClean="0"/>
                <a:t>. </a:t>
              </a:r>
              <a:r>
                <a:rPr lang="ko-KR" altLang="en-US" dirty="0" smtClean="0"/>
                <a:t> </a:t>
              </a:r>
              <a:endParaRPr lang="en-US" altLang="ko-KR" dirty="0" smtClean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3240904" y="9460645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[5]</a:t>
            </a:r>
            <a:endParaRPr lang="ko-KR" alt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16168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책의세계에 대한 이미지 검색결과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692696" y="3008783"/>
            <a:ext cx="5616624" cy="432048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3000372" y="934912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[6]</a:t>
            </a:r>
            <a:endParaRPr lang="ko-KR" altLang="en-US" sz="2400" dirty="0"/>
          </a:p>
        </p:txBody>
      </p:sp>
      <p:grpSp>
        <p:nvGrpSpPr>
          <p:cNvPr id="21" name="그룹 20"/>
          <p:cNvGrpSpPr/>
          <p:nvPr/>
        </p:nvGrpSpPr>
        <p:grpSpPr>
          <a:xfrm>
            <a:off x="8981" y="522512"/>
            <a:ext cx="4198585" cy="8826608"/>
            <a:chOff x="1153250" y="478428"/>
            <a:chExt cx="4198585" cy="8826608"/>
          </a:xfrm>
        </p:grpSpPr>
        <p:cxnSp>
          <p:nvCxnSpPr>
            <p:cNvPr id="23" name="직선 연결선 22"/>
            <p:cNvCxnSpPr/>
            <p:nvPr/>
          </p:nvCxnSpPr>
          <p:spPr>
            <a:xfrm>
              <a:off x="1304801" y="925999"/>
              <a:ext cx="1143000" cy="0"/>
            </a:xfrm>
            <a:prstGeom prst="line">
              <a:avLst/>
            </a:prstGeom>
            <a:ln w="12700">
              <a:solidFill>
                <a:srgbClr val="3F3F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>
              <a:off x="1567543" y="838601"/>
              <a:ext cx="0" cy="8466435"/>
            </a:xfrm>
            <a:prstGeom prst="line">
              <a:avLst/>
            </a:prstGeom>
            <a:ln>
              <a:gradFill flip="none" rotWithShape="1">
                <a:gsLst>
                  <a:gs pos="60000">
                    <a:srgbClr val="3F3F3F">
                      <a:alpha val="54000"/>
                    </a:srgbClr>
                  </a:gs>
                  <a:gs pos="100000">
                    <a:schemeClr val="bg1">
                      <a:lumMod val="85000"/>
                      <a:alpha val="72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a:ln>
            <a:effectLst>
              <a:outerShdw blurRad="152400" sx="56000" sy="56000" algn="l" rotWithShape="0">
                <a:prstClr val="black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633734" y="1336185"/>
              <a:ext cx="23679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/>
                <a:t>5. </a:t>
              </a:r>
              <a:r>
                <a:rPr lang="ko-KR" altLang="en-US" b="1" dirty="0" err="1" smtClean="0"/>
                <a:t>책의세계</a:t>
              </a:r>
              <a:r>
                <a:rPr lang="ko-KR" altLang="en-US" b="1" dirty="0" smtClean="0"/>
                <a:t> 기본 방향</a:t>
              </a:r>
              <a:endParaRPr lang="ko-KR" altLang="en-US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699599" y="4475464"/>
              <a:ext cx="21371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/>
                <a:t>6. </a:t>
              </a:r>
              <a:r>
                <a:rPr lang="ko-KR" altLang="en-US" b="1" dirty="0" smtClean="0"/>
                <a:t>동아리 운영 방침</a:t>
              </a:r>
              <a:endParaRPr lang="ko-KR" altLang="en-US" b="1" dirty="0"/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1153250" y="478428"/>
              <a:ext cx="419858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200" b="1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rgbClr val="3F3F3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 </a:t>
              </a:r>
              <a:r>
                <a:rPr lang="ko-KR" altLang="en-US" sz="2200" b="1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rgbClr val="3F3F3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책의 세계 기본방향</a:t>
              </a:r>
              <a:r>
                <a:rPr lang="en-US" altLang="ko-KR" sz="2200" b="1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rgbClr val="3F3F3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ko-KR" altLang="en-US" sz="2200" b="1" dirty="0" err="1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rgbClr val="3F3F3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운영방침</a:t>
              </a:r>
              <a:endParaRPr lang="ko-KR" altLang="en-US" sz="22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직사각형 27"/>
          <p:cNvSpPr/>
          <p:nvPr/>
        </p:nvSpPr>
        <p:spPr>
          <a:xfrm>
            <a:off x="560641" y="1732916"/>
            <a:ext cx="602247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altLang="ko-KR" sz="2000" b="1" dirty="0" smtClean="0">
                <a:ea typeface="HY중고딕" pitchFamily="18" charset="-127"/>
              </a:rPr>
              <a:t>1.</a:t>
            </a:r>
            <a:r>
              <a:rPr lang="ko-KR" altLang="en-US" sz="2000" b="1" dirty="0" smtClean="0">
                <a:ea typeface="HY중고딕" pitchFamily="18" charset="-127"/>
              </a:rPr>
              <a:t>꿈과 끼를 키</a:t>
            </a:r>
            <a:r>
              <a:rPr lang="ko-KR" altLang="en-US" b="1" dirty="0" smtClean="0">
                <a:ea typeface="HY중고딕" pitchFamily="18" charset="-127"/>
              </a:rPr>
              <a:t>우는   </a:t>
            </a:r>
            <a:r>
              <a:rPr lang="ko-KR" altLang="en-US" b="1" dirty="0" err="1" smtClean="0">
                <a:ea typeface="HY중고딕" pitchFamily="18" charset="-127"/>
              </a:rPr>
              <a:t>독서활동이</a:t>
            </a:r>
            <a:r>
              <a:rPr lang="ko-KR" altLang="en-US" b="1" dirty="0" smtClean="0">
                <a:ea typeface="HY중고딕" pitchFamily="18" charset="-127"/>
              </a:rPr>
              <a:t> 원활히 이루어 질 수 </a:t>
            </a:r>
            <a:endParaRPr lang="en-US" altLang="ko-KR" b="1" dirty="0" smtClean="0">
              <a:ea typeface="HY중고딕" pitchFamily="18" charset="-127"/>
            </a:endParaRPr>
          </a:p>
          <a:p>
            <a:pPr marL="457200" indent="-457200">
              <a:lnSpc>
                <a:spcPct val="150000"/>
              </a:lnSpc>
            </a:pPr>
            <a:r>
              <a:rPr lang="ko-KR" altLang="en-US" b="1" dirty="0" smtClean="0">
                <a:ea typeface="HY중고딕" pitchFamily="18" charset="-127"/>
              </a:rPr>
              <a:t>있도록 도서관 </a:t>
            </a:r>
            <a:r>
              <a:rPr lang="ko-KR" altLang="en-US" b="1" dirty="0" err="1" smtClean="0">
                <a:ea typeface="HY중고딕" pitchFamily="18" charset="-127"/>
              </a:rPr>
              <a:t>관련회의를</a:t>
            </a:r>
            <a:r>
              <a:rPr lang="ko-KR" altLang="en-US" b="1" dirty="0" smtClean="0">
                <a:ea typeface="HY중고딕" pitchFamily="18" charset="-127"/>
              </a:rPr>
              <a:t> 학생 </a:t>
            </a:r>
            <a:r>
              <a:rPr lang="ko-KR" altLang="en-US" b="1" dirty="0" err="1" smtClean="0">
                <a:ea typeface="HY중고딕" pitchFamily="18" charset="-127"/>
              </a:rPr>
              <a:t>참여형으로</a:t>
            </a:r>
            <a:r>
              <a:rPr lang="ko-KR" altLang="en-US" b="1" dirty="0" smtClean="0">
                <a:ea typeface="HY중고딕" pitchFamily="18" charset="-127"/>
              </a:rPr>
              <a:t> 개선한다</a:t>
            </a:r>
            <a:endParaRPr lang="en-US" altLang="ko-KR" b="1" dirty="0" smtClean="0">
              <a:ea typeface="HY중고딕" pitchFamily="18" charset="-127"/>
            </a:endParaRPr>
          </a:p>
          <a:p>
            <a:pPr marL="457200" indent="-457200">
              <a:lnSpc>
                <a:spcPct val="150000"/>
              </a:lnSpc>
            </a:pPr>
            <a:r>
              <a:rPr lang="en-US" altLang="ko-KR" b="1" dirty="0" smtClean="0">
                <a:ea typeface="HY중고딕" pitchFamily="18" charset="-127"/>
              </a:rPr>
              <a:t>2. </a:t>
            </a:r>
            <a:r>
              <a:rPr lang="ko-KR" altLang="en-US" b="1" dirty="0" smtClean="0">
                <a:ea typeface="HY중고딕" pitchFamily="18" charset="-127"/>
              </a:rPr>
              <a:t>학생 중심의 독서활동 운영 및 도서관 개선 </a:t>
            </a:r>
            <a:r>
              <a:rPr lang="en-US" altLang="ko-KR" b="1" dirty="0" smtClean="0">
                <a:ea typeface="HY중고딕" pitchFamily="18" charset="-127"/>
              </a:rPr>
              <a:t> </a:t>
            </a:r>
            <a:r>
              <a:rPr lang="ko-KR" altLang="en-US" b="1" dirty="0" smtClean="0">
                <a:ea typeface="HY중고딕" pitchFamily="18" charset="-127"/>
              </a:rPr>
              <a:t>등 학교 도서관의 변화의  계기가 </a:t>
            </a:r>
            <a:r>
              <a:rPr lang="ko-KR" altLang="en-US" b="1" dirty="0" err="1" smtClean="0">
                <a:ea typeface="HY중고딕" pitchFamily="18" charset="-127"/>
              </a:rPr>
              <a:t>될수</a:t>
            </a:r>
            <a:r>
              <a:rPr lang="ko-KR" altLang="en-US" b="1" dirty="0" smtClean="0">
                <a:ea typeface="HY중고딕" pitchFamily="18" charset="-127"/>
              </a:rPr>
              <a:t> 있도록 노력한다</a:t>
            </a:r>
            <a:r>
              <a:rPr lang="en-US" altLang="ko-KR" b="1" dirty="0" smtClean="0">
                <a:ea typeface="HY중고딕" pitchFamily="18" charset="-127"/>
              </a:rPr>
              <a:t>.</a:t>
            </a:r>
          </a:p>
          <a:p>
            <a:pPr marL="457200" indent="-457200">
              <a:lnSpc>
                <a:spcPct val="150000"/>
              </a:lnSpc>
              <a:buAutoNum type="arabicPeriod" startAt="3"/>
            </a:pPr>
            <a:r>
              <a:rPr lang="ko-KR" altLang="en-US" b="1" dirty="0" smtClean="0">
                <a:ea typeface="HY중고딕" pitchFamily="18" charset="-127"/>
              </a:rPr>
              <a:t>도서관을 잘 관리 할 수 있게  도서관을 잘 지원해준다</a:t>
            </a:r>
            <a:r>
              <a:rPr lang="en-US" altLang="ko-KR" b="1" dirty="0" smtClean="0">
                <a:ea typeface="HY중고딕" pitchFamily="18" charset="-127"/>
              </a:rPr>
              <a:t>.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555330" y="5112476"/>
            <a:ext cx="7016192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학생들의 자발적인 참여</a:t>
            </a: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, 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자율적 </a:t>
            </a:r>
            <a:r>
              <a:rPr lang="ko-KR" altLang="en-US" dirty="0" err="1" smtClean="0">
                <a:latin typeface="HY중고딕" pitchFamily="18" charset="-127"/>
                <a:ea typeface="HY중고딕" pitchFamily="18" charset="-127"/>
              </a:rPr>
              <a:t>탈퇴을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 </a:t>
            </a:r>
            <a:r>
              <a:rPr lang="ko-KR" altLang="en-US" dirty="0" err="1" smtClean="0">
                <a:latin typeface="HY중고딕" pitchFamily="18" charset="-127"/>
                <a:ea typeface="HY중고딕" pitchFamily="18" charset="-127"/>
              </a:rPr>
              <a:t>원칙으로한다</a:t>
            </a: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.</a:t>
            </a:r>
          </a:p>
          <a:p>
            <a:pPr marL="457200" indent="-457200">
              <a:lnSpc>
                <a:spcPct val="150000"/>
              </a:lnSpc>
            </a:pP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2. 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학생들의 의견을 중요시 여긴다</a:t>
            </a: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.</a:t>
            </a:r>
          </a:p>
          <a:p>
            <a:pPr marL="457200" indent="-457200">
              <a:lnSpc>
                <a:spcPct val="150000"/>
              </a:lnSpc>
            </a:pP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3. 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최소 일주일에 </a:t>
            </a: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2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번은 동아리 회의를 한다</a:t>
            </a: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.</a:t>
            </a:r>
          </a:p>
          <a:p>
            <a:pPr marL="457200" indent="-457200">
              <a:lnSpc>
                <a:spcPct val="150000"/>
              </a:lnSpc>
            </a:pP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4.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특별한 경우를 제외하고 </a:t>
            </a:r>
            <a:endParaRPr lang="en-US" altLang="ko-KR" dirty="0" smtClean="0">
              <a:latin typeface="HY중고딕" pitchFamily="18" charset="-127"/>
              <a:ea typeface="HY중고딕" pitchFamily="18" charset="-127"/>
            </a:endParaRPr>
          </a:p>
          <a:p>
            <a:pPr marL="457200" indent="-457200">
              <a:lnSpc>
                <a:spcPct val="150000"/>
              </a:lnSpc>
            </a:pP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초등학교는 </a:t>
            </a: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4~6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학년으로 운영한다</a:t>
            </a: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.</a:t>
            </a:r>
          </a:p>
          <a:p>
            <a:pPr marL="457200" indent="-457200">
              <a:lnSpc>
                <a:spcPct val="150000"/>
              </a:lnSpc>
            </a:pP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5.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중학생</a:t>
            </a: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, 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고등학생인 경우에는 학년에 관계없이 </a:t>
            </a:r>
            <a:endParaRPr lang="en-US" altLang="ko-KR" dirty="0" smtClean="0">
              <a:latin typeface="HY중고딕" pitchFamily="18" charset="-127"/>
              <a:ea typeface="HY중고딕" pitchFamily="18" charset="-127"/>
            </a:endParaRPr>
          </a:p>
          <a:p>
            <a:pPr marL="457200" indent="-457200">
              <a:lnSpc>
                <a:spcPct val="150000"/>
              </a:lnSpc>
            </a:pP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가입할 수 있다</a:t>
            </a: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.</a:t>
            </a:r>
          </a:p>
          <a:p>
            <a:pPr marL="457200" indent="-457200">
              <a:lnSpc>
                <a:spcPct val="150000"/>
              </a:lnSpc>
            </a:pP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6. </a:t>
            </a:r>
            <a:r>
              <a:rPr lang="ko-KR" altLang="en-US" dirty="0" err="1" smtClean="0">
                <a:latin typeface="HY중고딕" pitchFamily="18" charset="-127"/>
                <a:ea typeface="HY중고딕" pitchFamily="18" charset="-127"/>
              </a:rPr>
              <a:t>책의세계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 대표 와 </a:t>
            </a:r>
            <a:r>
              <a:rPr lang="ko-KR" altLang="en-US" dirty="0" err="1" smtClean="0">
                <a:latin typeface="HY중고딕" pitchFamily="18" charset="-127"/>
                <a:ea typeface="HY중고딕" pitchFamily="18" charset="-127"/>
              </a:rPr>
              <a:t>부대표는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 </a:t>
            </a:r>
            <a:r>
              <a:rPr lang="ko-KR" altLang="en-US" dirty="0" err="1" smtClean="0">
                <a:latin typeface="HY중고딕" pitchFamily="18" charset="-127"/>
                <a:ea typeface="HY중고딕" pitchFamily="18" charset="-127"/>
              </a:rPr>
              <a:t>책의세계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 회원들의 </a:t>
            </a:r>
            <a:endParaRPr lang="en-US" altLang="ko-KR" dirty="0" smtClean="0">
              <a:latin typeface="HY중고딕" pitchFamily="18" charset="-127"/>
              <a:ea typeface="HY중고딕" pitchFamily="18" charset="-127"/>
            </a:endParaRPr>
          </a:p>
          <a:p>
            <a:pPr marL="457200" indent="-457200">
              <a:lnSpc>
                <a:spcPct val="150000"/>
              </a:lnSpc>
            </a:pP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투표로 선출한다</a:t>
            </a: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97387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책의세계에 대한 이미지 검색결과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637696" y="3317092"/>
            <a:ext cx="5616624" cy="432048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924641" y="1683336"/>
            <a:ext cx="591587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책의세계는</a:t>
            </a:r>
            <a:r>
              <a:rPr lang="ko-KR" altLang="en-US" dirty="0" smtClean="0"/>
              <a:t> 공립동아리로 크게는 전국에</a:t>
            </a:r>
            <a:r>
              <a:rPr lang="en-US" altLang="ko-KR" dirty="0" smtClean="0"/>
              <a:t> </a:t>
            </a:r>
            <a:r>
              <a:rPr lang="ko-KR" altLang="en-US" dirty="0" smtClean="0"/>
              <a:t>있는 학교의</a:t>
            </a:r>
            <a:endParaRPr lang="en-US" altLang="ko-KR" dirty="0" smtClean="0"/>
          </a:p>
          <a:p>
            <a:r>
              <a:rPr lang="ko-KR" altLang="en-US" dirty="0" smtClean="0"/>
              <a:t> 도서관을 체계적으로 관리하며 작게는 학생들이 직접 </a:t>
            </a:r>
            <a:endParaRPr lang="en-US" altLang="ko-KR" dirty="0" smtClean="0"/>
          </a:p>
          <a:p>
            <a:r>
              <a:rPr lang="ko-KR" altLang="en-US" dirty="0" smtClean="0"/>
              <a:t>학교의 도서관을 운영하는 동아리 입니다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또한 책의 세계는 흩어져있는 학교도서관들을 모아 각각의 학교도서관 이였으며 하기 어려운 </a:t>
            </a:r>
            <a:r>
              <a:rPr lang="ko-KR" altLang="en-US" dirty="0" err="1" smtClean="0"/>
              <a:t>책교환</a:t>
            </a:r>
            <a:r>
              <a:rPr lang="ko-KR" altLang="en-US" dirty="0" smtClean="0"/>
              <a:t> 행사</a:t>
            </a:r>
            <a:r>
              <a:rPr lang="en-US" altLang="ko-KR" dirty="0" smtClean="0"/>
              <a:t>,</a:t>
            </a:r>
            <a:r>
              <a:rPr lang="ko-KR" altLang="en-US" dirty="0" smtClean="0"/>
              <a:t>강사</a:t>
            </a:r>
            <a:endParaRPr lang="en-US" altLang="ko-KR" dirty="0" smtClean="0"/>
          </a:p>
          <a:p>
            <a:r>
              <a:rPr lang="ko-KR" altLang="en-US" dirty="0" smtClean="0"/>
              <a:t>초청 강연</a:t>
            </a:r>
            <a:r>
              <a:rPr lang="en-US" altLang="ko-KR" dirty="0" smtClean="0"/>
              <a:t>,</a:t>
            </a:r>
            <a:r>
              <a:rPr lang="ko-KR" altLang="en-US" dirty="0" smtClean="0"/>
              <a:t>자체적인 독서 잡지 발행들을 전국 학교 도서관이라는 이름으로 </a:t>
            </a:r>
            <a:r>
              <a:rPr lang="ko-KR" altLang="en-US" dirty="0" err="1" smtClean="0"/>
              <a:t>묶어큰</a:t>
            </a:r>
            <a:r>
              <a:rPr lang="ko-KR" altLang="en-US" dirty="0" smtClean="0"/>
              <a:t> 단체로 만들어 이러한 것들을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r>
              <a:rPr lang="ko-KR" altLang="en-US" dirty="0" err="1" smtClean="0"/>
              <a:t>실행할것</a:t>
            </a:r>
            <a:r>
              <a:rPr lang="ko-KR" altLang="en-US" dirty="0" smtClean="0"/>
              <a:t> 입니다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또한 학생들이 실행하기 어려운 계획일 경우에는 학교</a:t>
            </a:r>
            <a:endParaRPr lang="en-US" altLang="ko-KR" dirty="0" smtClean="0"/>
          </a:p>
          <a:p>
            <a:r>
              <a:rPr lang="ko-KR" altLang="en-US" dirty="0" smtClean="0"/>
              <a:t>근처의 </a:t>
            </a:r>
            <a:r>
              <a:rPr lang="ko-KR" altLang="en-US" dirty="0" err="1" smtClean="0"/>
              <a:t>도서관에게</a:t>
            </a:r>
            <a:r>
              <a:rPr lang="ko-KR" altLang="en-US" dirty="0" smtClean="0"/>
              <a:t> 도움을 요청하여 계획을 </a:t>
            </a:r>
            <a:r>
              <a:rPr lang="ko-KR" altLang="en-US" dirty="0" err="1" smtClean="0"/>
              <a:t>실행할수</a:t>
            </a:r>
            <a:r>
              <a:rPr lang="ko-KR" altLang="en-US" dirty="0" smtClean="0"/>
              <a:t> 있도록 하며 다른 학교도서관을 참여가 필요한 경우에는 교육청 학교도서관담당자님의 도움을 받아 계획을 실행할 것입니다</a:t>
            </a:r>
            <a:r>
              <a:rPr lang="en-US" altLang="ko-KR" dirty="0" smtClean="0"/>
              <a:t>.  </a:t>
            </a:r>
          </a:p>
          <a:p>
            <a:endParaRPr lang="ko-KR" altLang="en-US" dirty="0"/>
          </a:p>
        </p:txBody>
      </p:sp>
      <p:graphicFrame>
        <p:nvGraphicFramePr>
          <p:cNvPr id="12" name="다이어그램 11"/>
          <p:cNvGraphicFramePr/>
          <p:nvPr>
            <p:extLst>
              <p:ext uri="{D42A27DB-BD31-4B8C-83A1-F6EECF244321}">
                <p14:modId xmlns="" xmlns:p14="http://schemas.microsoft.com/office/powerpoint/2010/main" val="2781283489"/>
              </p:ext>
            </p:extLst>
          </p:nvPr>
        </p:nvGraphicFramePr>
        <p:xfrm>
          <a:off x="-236811" y="5675044"/>
          <a:ext cx="7065912" cy="39722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26" name="그룹 25"/>
          <p:cNvGrpSpPr/>
          <p:nvPr/>
        </p:nvGrpSpPr>
        <p:grpSpPr>
          <a:xfrm>
            <a:off x="62316" y="612864"/>
            <a:ext cx="6657489" cy="9232162"/>
            <a:chOff x="62316" y="612864"/>
            <a:chExt cx="6657489" cy="9232162"/>
          </a:xfrm>
        </p:grpSpPr>
        <p:grpSp>
          <p:nvGrpSpPr>
            <p:cNvPr id="2" name="그룹 1"/>
            <p:cNvGrpSpPr/>
            <p:nvPr/>
          </p:nvGrpSpPr>
          <p:grpSpPr>
            <a:xfrm>
              <a:off x="197785" y="612864"/>
              <a:ext cx="1988851" cy="8466435"/>
              <a:chOff x="302079" y="838601"/>
              <a:chExt cx="3720789" cy="8466435"/>
            </a:xfrm>
          </p:grpSpPr>
          <p:cxnSp>
            <p:nvCxnSpPr>
              <p:cNvPr id="3" name="직선 연결선 2"/>
              <p:cNvCxnSpPr/>
              <p:nvPr/>
            </p:nvCxnSpPr>
            <p:spPr>
              <a:xfrm>
                <a:off x="302079" y="943427"/>
                <a:ext cx="1143000" cy="0"/>
              </a:xfrm>
              <a:prstGeom prst="line">
                <a:avLst/>
              </a:prstGeom>
              <a:ln w="12700">
                <a:solidFill>
                  <a:srgbClr val="3F3F3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" name="직사각형 3"/>
              <p:cNvSpPr/>
              <p:nvPr/>
            </p:nvSpPr>
            <p:spPr>
              <a:xfrm>
                <a:off x="355469" y="922074"/>
                <a:ext cx="328743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2400" b="1" dirty="0" smtClean="0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rgbClr val="3F3F3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3. </a:t>
                </a:r>
                <a:r>
                  <a:rPr lang="ko-KR" altLang="en-US" sz="2400" b="1" dirty="0" smtClean="0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rgbClr val="3F3F3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운영계획</a:t>
                </a:r>
                <a:endParaRPr lang="ko-KR" altLang="en-US" sz="2400" b="1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rgbClr val="3F3F3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5" name="직선 연결선 4"/>
              <p:cNvCxnSpPr/>
              <p:nvPr/>
            </p:nvCxnSpPr>
            <p:spPr>
              <a:xfrm>
                <a:off x="1567543" y="838601"/>
                <a:ext cx="0" cy="8466435"/>
              </a:xfrm>
              <a:prstGeom prst="line">
                <a:avLst/>
              </a:prstGeom>
              <a:ln>
                <a:gradFill flip="none" rotWithShape="1">
                  <a:gsLst>
                    <a:gs pos="60000">
                      <a:srgbClr val="3F3F3F">
                        <a:alpha val="54000"/>
                      </a:srgbClr>
                    </a:gs>
                    <a:gs pos="100000">
                      <a:schemeClr val="bg1">
                        <a:lumMod val="85000"/>
                        <a:alpha val="72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  <a:effectLst>
                <a:outerShdw blurRad="152400" sx="56000" sy="56000" algn="l" rotWithShape="0">
                  <a:prstClr val="black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Box 6"/>
              <p:cNvSpPr txBox="1"/>
              <p:nvPr/>
            </p:nvSpPr>
            <p:spPr>
              <a:xfrm>
                <a:off x="1518157" y="1447526"/>
                <a:ext cx="25047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b="1" dirty="0" smtClean="0"/>
                  <a:t>7. </a:t>
                </a:r>
                <a:r>
                  <a:rPr lang="ko-KR" altLang="en-US" b="1" dirty="0" smtClean="0"/>
                  <a:t>운영계획</a:t>
                </a:r>
                <a:endParaRPr lang="ko-KR" altLang="en-US" b="1" dirty="0"/>
              </a:p>
            </p:txBody>
          </p:sp>
        </p:grpSp>
        <p:sp>
          <p:nvSpPr>
            <p:cNvPr id="13" name="직사각형 12"/>
            <p:cNvSpPr/>
            <p:nvPr/>
          </p:nvSpPr>
          <p:spPr>
            <a:xfrm>
              <a:off x="4658957" y="7197225"/>
              <a:ext cx="2060848" cy="936104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 smtClean="0">
                  <a:solidFill>
                    <a:schemeClr val="bg1"/>
                  </a:solidFill>
                </a:rPr>
                <a:t>학교 인근 공공</a:t>
              </a:r>
              <a:endParaRPr lang="en-US" altLang="ko-KR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ko-KR" altLang="en-US" b="1" dirty="0" smtClean="0">
                  <a:solidFill>
                    <a:schemeClr val="bg1"/>
                  </a:solidFill>
                </a:rPr>
                <a:t>도서관</a:t>
              </a:r>
              <a:endParaRPr lang="ko-KR" alt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사각형 설명선 15"/>
            <p:cNvSpPr/>
            <p:nvPr/>
          </p:nvSpPr>
          <p:spPr>
            <a:xfrm>
              <a:off x="4298908" y="6440763"/>
              <a:ext cx="1368152" cy="648072"/>
            </a:xfrm>
            <a:prstGeom prst="wedgeRectCallout">
              <a:avLst>
                <a:gd name="adj1" fmla="val -34235"/>
                <a:gd name="adj2" fmla="val 118350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상호보완적 관계</a:t>
              </a:r>
              <a:endParaRPr lang="ko-KR" altLang="en-US" dirty="0"/>
            </a:p>
          </p:txBody>
        </p:sp>
        <p:sp>
          <p:nvSpPr>
            <p:cNvPr id="17" name="왼쪽/오른쪽 화살표 16"/>
            <p:cNvSpPr/>
            <p:nvPr/>
          </p:nvSpPr>
          <p:spPr>
            <a:xfrm>
              <a:off x="4047263" y="7413248"/>
              <a:ext cx="720080" cy="432048"/>
            </a:xfrm>
            <a:prstGeom prst="left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FF00"/>
                </a:solidFill>
              </a:endParaRP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62316" y="7138608"/>
              <a:ext cx="2060848" cy="936104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 smtClean="0">
                  <a:solidFill>
                    <a:schemeClr val="bg1"/>
                  </a:solidFill>
                </a:rPr>
                <a:t>교육청 학교도서관 담당자님</a:t>
              </a:r>
              <a:endParaRPr lang="ko-KR" alt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74206" y="5378162"/>
              <a:ext cx="1467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b="1" dirty="0" smtClean="0"/>
                <a:t>8. </a:t>
              </a:r>
              <a:r>
                <a:rPr lang="ko-KR" altLang="en-US" sz="2000" b="1" dirty="0" smtClean="0"/>
                <a:t>조직구성</a:t>
              </a:r>
              <a:endParaRPr lang="ko-KR" altLang="en-US" sz="2000" b="1" dirty="0"/>
            </a:p>
          </p:txBody>
        </p:sp>
        <p:sp>
          <p:nvSpPr>
            <p:cNvPr id="14" name="왼쪽/오른쪽 화살표 13"/>
            <p:cNvSpPr/>
            <p:nvPr/>
          </p:nvSpPr>
          <p:spPr>
            <a:xfrm>
              <a:off x="1766002" y="7568382"/>
              <a:ext cx="864096" cy="432048"/>
            </a:xfrm>
            <a:prstGeom prst="left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FF00"/>
                </a:solidFill>
              </a:endParaRPr>
            </a:p>
          </p:txBody>
        </p:sp>
        <p:sp>
          <p:nvSpPr>
            <p:cNvPr id="15" name="사각형 설명선 14"/>
            <p:cNvSpPr/>
            <p:nvPr/>
          </p:nvSpPr>
          <p:spPr>
            <a:xfrm>
              <a:off x="1079392" y="6471977"/>
              <a:ext cx="1368152" cy="648072"/>
            </a:xfrm>
            <a:prstGeom prst="wedgeRectCallout">
              <a:avLst>
                <a:gd name="adj1" fmla="val 39562"/>
                <a:gd name="adj2" fmla="val 127169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상호보완적 관계</a:t>
              </a:r>
              <a:endParaRPr lang="ko-KR" alt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181915" y="9452611"/>
              <a:ext cx="528187" cy="392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950" dirty="0" smtClean="0"/>
                <a:t>[7]</a:t>
              </a:r>
              <a:endParaRPr lang="ko-KR" altLang="en-US" sz="195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13360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302079" y="943427"/>
            <a:ext cx="1143000" cy="0"/>
          </a:xfrm>
          <a:prstGeom prst="line">
            <a:avLst/>
          </a:prstGeom>
          <a:ln w="12700">
            <a:solidFill>
              <a:srgbClr val="3F3F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직사각형 2"/>
          <p:cNvSpPr/>
          <p:nvPr/>
        </p:nvSpPr>
        <p:spPr>
          <a:xfrm>
            <a:off x="117893" y="943428"/>
            <a:ext cx="1842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ko-KR" altLang="en-US" sz="24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운영 계획</a:t>
            </a:r>
            <a:endParaRPr lang="ko-KR" altLang="en-US" sz="24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3F3F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07996" y="1795618"/>
            <a:ext cx="1531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6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사업 추진 계획</a:t>
            </a:r>
            <a:endParaRPr lang="ko-KR" altLang="en-US" sz="16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3F3F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567543" y="838601"/>
            <a:ext cx="0" cy="8466435"/>
          </a:xfrm>
          <a:prstGeom prst="line">
            <a:avLst/>
          </a:prstGeom>
          <a:ln>
            <a:gradFill flip="none" rotWithShape="1">
              <a:gsLst>
                <a:gs pos="60000">
                  <a:srgbClr val="3F3F3F">
                    <a:alpha val="54000"/>
                  </a:srgbClr>
                </a:gs>
                <a:gs pos="100000">
                  <a:schemeClr val="bg1">
                    <a:lumMod val="85000"/>
                    <a:alpha val="72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outerShdw blurRad="152400" sx="56000" sy="56000" algn="l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71700" y="1321308"/>
            <a:ext cx="2651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9. </a:t>
            </a:r>
            <a:r>
              <a:rPr lang="ko-KR" altLang="en-US" b="1" dirty="0" smtClean="0"/>
              <a:t>단계별 사업 추진 계획</a:t>
            </a:r>
            <a:endParaRPr lang="ko-KR" altLang="en-US" b="1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7744117"/>
              </p:ext>
            </p:extLst>
          </p:nvPr>
        </p:nvGraphicFramePr>
        <p:xfrm>
          <a:off x="1761056" y="2234522"/>
          <a:ext cx="3686175" cy="5496588"/>
        </p:xfrm>
        <a:graphic>
          <a:graphicData uri="http://schemas.openxmlformats.org/drawingml/2006/table">
            <a:tbl>
              <a:tblPr/>
              <a:tblGrid>
                <a:gridCol w="6030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047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7834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0403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400" kern="0" spc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6B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추진 내용</a:t>
                      </a: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6B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일정</a:t>
                      </a:r>
                      <a:endParaRPr lang="ko-KR" altLang="en-US" sz="1400" kern="0" spc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6B6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5632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400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9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1. 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사업제안서 제출</a:t>
                      </a:r>
                      <a:endParaRPr lang="ko-KR" altLang="en-US" sz="14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2. </a:t>
                      </a:r>
                      <a:r>
                        <a:rPr lang="ko-KR" altLang="en-US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세부 사업 계획 및 사업 방향 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설정</a:t>
                      </a:r>
                      <a:endParaRPr lang="ko-KR" altLang="en-US" sz="14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년 </a:t>
                      </a:r>
                      <a:r>
                        <a:rPr lang="en-US" altLang="ko-KR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월 중</a:t>
                      </a: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0861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400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90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부분적으로 책의 세계 </a:t>
                      </a:r>
                      <a:endParaRPr lang="en-US" altLang="ko-KR" sz="1400" b="1" kern="0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ko-KR" sz="1400" b="1" kern="0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    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동아리</a:t>
                      </a: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100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개 설치</a:t>
                      </a:r>
                      <a:endParaRPr lang="ko-KR" altLang="en-US" sz="14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2. 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운영 및 </a:t>
                      </a:r>
                      <a:r>
                        <a:rPr lang="ko-KR" altLang="en-US" sz="1400" b="1" kern="0" spc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네크워크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구축</a:t>
                      </a:r>
                      <a:endParaRPr lang="ko-KR" altLang="en-US" sz="14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년 </a:t>
                      </a:r>
                      <a:r>
                        <a:rPr lang="en-US" altLang="ko-KR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~</a:t>
                      </a:r>
                      <a:endParaRPr lang="ko-KR" altLang="en-US" sz="14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5632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400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90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공립 동아리 인증</a:t>
                      </a:r>
                      <a:endParaRPr lang="en-US" altLang="ko-KR" sz="1400" b="1" kern="0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en-US" altLang="ko-KR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취약점 개선 및 </a:t>
                      </a: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년 </a:t>
                      </a: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반기 계획 구성</a:t>
                      </a:r>
                      <a:endParaRPr lang="ko-KR" altLang="en-US" sz="14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년 </a:t>
                      </a: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~</a:t>
                      </a:r>
                      <a:endParaRPr lang="ko-KR" altLang="en-US" sz="14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5632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400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9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1. 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사업평가 및 </a:t>
                      </a: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년 사업 준비</a:t>
                      </a:r>
                      <a:endParaRPr lang="ko-KR" altLang="en-US" sz="14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년 </a:t>
                      </a: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~</a:t>
                      </a:r>
                      <a:endParaRPr lang="ko-KR" altLang="en-US" sz="14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98837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ko-KR" altLang="en-US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400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90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전국적으로 확산</a:t>
                      </a:r>
                      <a:endParaRPr lang="en-US" altLang="ko-KR" sz="1400" b="1" kern="0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342900" marR="0" indent="-3429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사교육 </a:t>
                      </a:r>
                      <a:r>
                        <a:rPr lang="ko-KR" altLang="en-US" sz="1400" b="1" kern="0" spc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감소률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10% 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달성</a:t>
                      </a:r>
                      <a:endParaRPr lang="ko-KR" altLang="en-US" sz="14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년 </a:t>
                      </a: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~</a:t>
                      </a:r>
                      <a:endParaRPr lang="ko-KR" altLang="en-US" sz="14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433" marR="36433" marT="25871" marB="2587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181915" y="9452611"/>
            <a:ext cx="528187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950" dirty="0" smtClean="0"/>
              <a:t>[8]</a:t>
            </a:r>
            <a:endParaRPr lang="ko-KR" altLang="en-US" sz="1950" dirty="0"/>
          </a:p>
        </p:txBody>
      </p:sp>
    </p:spTree>
    <p:extLst>
      <p:ext uri="{BB962C8B-B14F-4D97-AF65-F5344CB8AC3E}">
        <p14:creationId xmlns="" xmlns:p14="http://schemas.microsoft.com/office/powerpoint/2010/main" val="113780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302079" y="884052"/>
            <a:ext cx="1143000" cy="0"/>
          </a:xfrm>
          <a:prstGeom prst="line">
            <a:avLst/>
          </a:prstGeom>
          <a:ln w="12700">
            <a:solidFill>
              <a:srgbClr val="3F3F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직사각형 2"/>
          <p:cNvSpPr/>
          <p:nvPr/>
        </p:nvSpPr>
        <p:spPr>
          <a:xfrm>
            <a:off x="181737" y="371252"/>
            <a:ext cx="2542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ko-KR" altLang="en-US" sz="24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사업 운영 계획</a:t>
            </a:r>
            <a:endParaRPr lang="ko-KR" altLang="en-US" sz="24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3F3F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83831" y="1443233"/>
            <a:ext cx="13837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6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자금 조달 및 </a:t>
            </a:r>
            <a:endParaRPr lang="en-US" altLang="ko-KR" sz="160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3F3F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ko-KR" altLang="en-US" sz="16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소요 계획</a:t>
            </a:r>
            <a:endParaRPr lang="ko-KR" altLang="en-US" sz="16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3F3F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567543" y="601095"/>
            <a:ext cx="0" cy="8466435"/>
          </a:xfrm>
          <a:prstGeom prst="line">
            <a:avLst/>
          </a:prstGeom>
          <a:ln>
            <a:gradFill flip="none" rotWithShape="1">
              <a:gsLst>
                <a:gs pos="60000">
                  <a:srgbClr val="3F3F3F">
                    <a:alpha val="54000"/>
                  </a:srgbClr>
                </a:gs>
                <a:gs pos="100000">
                  <a:schemeClr val="bg1">
                    <a:lumMod val="85000"/>
                    <a:alpha val="72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outerShdw blurRad="152400" sx="56000" sy="56000" algn="l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19979" y="1211710"/>
            <a:ext cx="3143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10. </a:t>
            </a:r>
            <a:r>
              <a:rPr lang="ko-KR" altLang="en-US" b="1" dirty="0" smtClean="0"/>
              <a:t>소요 자금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투자 자금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계획</a:t>
            </a:r>
            <a:endParaRPr lang="ko-KR" altLang="en-US" b="1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86988162"/>
              </p:ext>
            </p:extLst>
          </p:nvPr>
        </p:nvGraphicFramePr>
        <p:xfrm>
          <a:off x="1899501" y="1681805"/>
          <a:ext cx="4443410" cy="3673947"/>
        </p:xfrm>
        <a:graphic>
          <a:graphicData uri="http://schemas.openxmlformats.org/drawingml/2006/table">
            <a:tbl>
              <a:tblPr/>
              <a:tblGrid>
                <a:gridCol w="8940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929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19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4443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30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구 분</a:t>
                      </a:r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6B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항 목</a:t>
                      </a:r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6B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금 액</a:t>
                      </a: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원</a:t>
                      </a: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kumimoji="0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6B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비 고</a:t>
                      </a:r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6B6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0697"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학교내 </a:t>
                      </a:r>
                      <a:endParaRPr lang="en-US" altLang="ko-KR" dirty="0" smtClean="0"/>
                    </a:p>
                    <a:p>
                      <a:pPr algn="ctr"/>
                      <a:r>
                        <a:rPr lang="ko-KR" altLang="en-US" dirty="0" smtClean="0"/>
                        <a:t>독서 활동 운영</a:t>
                      </a:r>
                      <a:endParaRPr lang="ko-KR" altLang="en-US" dirty="0"/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9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도서구입비</a:t>
                      </a:r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55563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470</a:t>
                      </a:r>
                      <a:r>
                        <a:rPr kumimoji="0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만</a:t>
                      </a:r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*</a:t>
                      </a: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0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개 학교당 금액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kumimoji="0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도서구입 </a:t>
                      </a:r>
                      <a:r>
                        <a:rPr kumimoji="0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용품구입시</a:t>
                      </a:r>
                      <a:r>
                        <a:rPr kumimoji="0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단체 구입으로 </a:t>
                      </a: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5%~</a:t>
                      </a:r>
                      <a:r>
                        <a:rPr kumimoji="0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8%</a:t>
                      </a:r>
                      <a:r>
                        <a:rPr kumimoji="0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할인 </a:t>
                      </a:r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921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도서관 </a:t>
                      </a:r>
                      <a:endParaRPr lang="en-US" altLang="ko-KR" b="1" dirty="0" smtClean="0"/>
                    </a:p>
                    <a:p>
                      <a:pPr algn="ctr"/>
                      <a:r>
                        <a:rPr lang="ko-KR" altLang="en-US" b="1" dirty="0" err="1" smtClean="0"/>
                        <a:t>자료비</a:t>
                      </a:r>
                      <a:endParaRPr lang="ko-KR" altLang="en-US" b="1" dirty="0"/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60</a:t>
                      </a:r>
                      <a:r>
                        <a:rPr lang="ko-KR" altLang="en-US" dirty="0" smtClean="0"/>
                        <a:t>만</a:t>
                      </a:r>
                      <a:endParaRPr lang="ko-KR" altLang="en-US" dirty="0"/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0697">
                <a:tc rowSpan="4"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도서관 </a:t>
                      </a:r>
                      <a:endParaRPr lang="en-US" altLang="ko-KR" dirty="0" smtClean="0"/>
                    </a:p>
                    <a:p>
                      <a:pPr algn="ctr"/>
                      <a:r>
                        <a:rPr lang="ko-KR" altLang="en-US" dirty="0" smtClean="0"/>
                        <a:t>운영</a:t>
                      </a:r>
                      <a:endParaRPr lang="ko-KR" altLang="en-US" dirty="0"/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90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교육 </a:t>
                      </a:r>
                      <a:endParaRPr lang="en-US" altLang="ko-KR" b="1" dirty="0" smtClean="0"/>
                    </a:p>
                    <a:p>
                      <a:pPr algn="ctr"/>
                      <a:r>
                        <a:rPr lang="ko-KR" altLang="en-US" b="1" dirty="0" smtClean="0"/>
                        <a:t>운영비</a:t>
                      </a:r>
                      <a:endParaRPr lang="ko-KR" altLang="en-US" b="1" dirty="0"/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100</a:t>
                      </a:r>
                      <a:r>
                        <a:rPr lang="ko-KR" altLang="en-US" b="1" dirty="0" smtClean="0"/>
                        <a:t>만</a:t>
                      </a:r>
                      <a:endParaRPr lang="ko-KR" altLang="en-US" b="1" dirty="0"/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06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err="1" smtClean="0"/>
                        <a:t>독서행사</a:t>
                      </a:r>
                      <a:r>
                        <a:rPr lang="ko-KR" altLang="en-US" b="1" dirty="0" smtClean="0"/>
                        <a:t> 물품</a:t>
                      </a:r>
                      <a:endParaRPr lang="ko-KR" altLang="en-US" b="1" dirty="0"/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90</a:t>
                      </a:r>
                      <a:r>
                        <a:rPr lang="ko-KR" altLang="en-US" b="1" dirty="0" smtClean="0"/>
                        <a:t>만</a:t>
                      </a:r>
                      <a:endParaRPr lang="ko-KR" altLang="en-US" b="1" dirty="0"/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06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간행물 </a:t>
                      </a:r>
                      <a:endParaRPr lang="en-US" altLang="ko-KR" b="1" dirty="0" smtClean="0"/>
                    </a:p>
                    <a:p>
                      <a:pPr algn="ctr"/>
                      <a:r>
                        <a:rPr lang="ko-KR" altLang="en-US" b="1" dirty="0" smtClean="0"/>
                        <a:t>구독료</a:t>
                      </a:r>
                      <a:endParaRPr lang="ko-KR" altLang="en-US" b="1" dirty="0"/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40</a:t>
                      </a:r>
                      <a:r>
                        <a:rPr lang="ko-KR" altLang="en-US" b="1" dirty="0" smtClean="0"/>
                        <a:t>만</a:t>
                      </a:r>
                      <a:endParaRPr lang="ko-KR" altLang="en-US" b="1" dirty="0"/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06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기타 비용</a:t>
                      </a:r>
                      <a:endParaRPr lang="ko-KR" altLang="en-US" b="1" dirty="0"/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20</a:t>
                      </a:r>
                      <a:r>
                        <a:rPr lang="ko-KR" altLang="en-US" b="1" dirty="0" smtClean="0"/>
                        <a:t>만</a:t>
                      </a:r>
                      <a:endParaRPr lang="ko-KR" altLang="en-US" b="1" dirty="0"/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1140"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총액</a:t>
                      </a:r>
                      <a:endParaRPr lang="ko-KR" altLang="en-US" b="1" dirty="0"/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6B6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55563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780</a:t>
                      </a:r>
                      <a:r>
                        <a:rPr kumimoji="0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'1’ </a:t>
                      </a:r>
                      <a:r>
                        <a:rPr kumimoji="0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학교당 비용</a:t>
                      </a:r>
                    </a:p>
                  </a:txBody>
                  <a:tcPr marL="9525" marR="9525" marT="24463" marB="24463" anchor="ctr" horzOverflow="overflow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19979" y="5785906"/>
            <a:ext cx="2023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11. </a:t>
            </a:r>
            <a:r>
              <a:rPr lang="ko-KR" altLang="en-US" b="1" dirty="0" smtClean="0"/>
              <a:t>자금 조달 방법</a:t>
            </a:r>
            <a:endParaRPr lang="ko-KR" altLang="en-US" b="1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50927383"/>
              </p:ext>
            </p:extLst>
          </p:nvPr>
        </p:nvGraphicFramePr>
        <p:xfrm>
          <a:off x="1773601" y="6250965"/>
          <a:ext cx="4452341" cy="2328344"/>
        </p:xfrm>
        <a:graphic>
          <a:graphicData uri="http://schemas.openxmlformats.org/drawingml/2006/table">
            <a:tbl>
              <a:tblPr/>
              <a:tblGrid>
                <a:gridCol w="17122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920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80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68726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조 달 방 법</a:t>
                      </a:r>
                    </a:p>
                  </a:txBody>
                  <a:tcPr marL="10072" marR="10072" marT="25867" marB="258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6B6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비 고</a:t>
                      </a:r>
                    </a:p>
                  </a:txBody>
                  <a:tcPr marL="10072" marR="10072" marT="25867" marB="258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6B6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872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학교 독서활동 운영비용</a:t>
                      </a:r>
                      <a:endParaRPr lang="ko-KR" altLang="en-US" sz="13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072" marR="10072" marT="25867" marB="258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9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530</a:t>
                      </a:r>
                      <a:r>
                        <a:rPr lang="ko-KR" altLang="en-US" sz="12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만원</a:t>
                      </a:r>
                      <a:endParaRPr lang="en-US" sz="12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072" marR="10072" marT="25867" marB="258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총 소모 비용 </a:t>
                      </a:r>
                      <a:endParaRPr lang="en-US" altLang="ko-KR" sz="1200" b="1" kern="0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68%</a:t>
                      </a:r>
                      <a:endParaRPr lang="ko-KR" altLang="en-US" sz="12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072" marR="10072" marT="25867" marB="258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0914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정 부 지 원 자 금</a:t>
                      </a:r>
                    </a:p>
                  </a:txBody>
                  <a:tcPr marL="10072" marR="10072" marT="25867" marB="258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9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150</a:t>
                      </a:r>
                      <a:r>
                        <a:rPr lang="ko-KR" altLang="en-US" sz="12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만원</a:t>
                      </a:r>
                      <a:endParaRPr lang="en-US" sz="12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072" marR="10072" marT="25867" marB="258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i="0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총 소모 비용</a:t>
                      </a:r>
                      <a:endParaRPr lang="en-US" altLang="ko-KR" sz="1200" b="1" i="0" kern="0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i="0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32%</a:t>
                      </a:r>
                      <a:endParaRPr lang="ko-KR" altLang="en-US" sz="1200" b="1" i="0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072" marR="10072" marT="25867" marB="258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872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합 계</a:t>
                      </a:r>
                    </a:p>
                  </a:txBody>
                  <a:tcPr marL="10072" marR="10072" marT="25867" marB="258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9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780</a:t>
                      </a:r>
                      <a:r>
                        <a:rPr lang="ko-KR" altLang="en-US" sz="12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만원</a:t>
                      </a:r>
                      <a:endParaRPr lang="en-US" sz="1200" b="1" kern="0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072" marR="10072" marT="25867" marB="258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2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년 비용 </a:t>
                      </a:r>
                      <a:r>
                        <a:rPr lang="en-US" altLang="ko-KR" sz="12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/’1’ </a:t>
                      </a:r>
                      <a:r>
                        <a:rPr lang="ko-KR" altLang="en-US" sz="1200" b="1" kern="0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학교당 비용</a:t>
                      </a:r>
                      <a:endParaRPr lang="en-US" altLang="ko-KR" sz="1200" b="1" kern="0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072" marR="10072" marT="25867" marB="258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181915" y="9452611"/>
            <a:ext cx="528187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950" dirty="0" smtClean="0"/>
              <a:t>[9]</a:t>
            </a:r>
            <a:endParaRPr lang="ko-KR" altLang="en-US" sz="1950" dirty="0"/>
          </a:p>
        </p:txBody>
      </p:sp>
    </p:spTree>
    <p:extLst>
      <p:ext uri="{BB962C8B-B14F-4D97-AF65-F5344CB8AC3E}">
        <p14:creationId xmlns="" xmlns:p14="http://schemas.microsoft.com/office/powerpoint/2010/main" val="349997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1043</Words>
  <Application>Microsoft Office PowerPoint</Application>
  <PresentationFormat>A4 용지(210x297mm)</PresentationFormat>
  <Paragraphs>193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Windows User</cp:lastModifiedBy>
  <cp:revision>17</cp:revision>
  <dcterms:created xsi:type="dcterms:W3CDTF">2019-02-19T09:49:52Z</dcterms:created>
  <dcterms:modified xsi:type="dcterms:W3CDTF">2019-02-20T02:59:28Z</dcterms:modified>
</cp:coreProperties>
</file>